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slides/slide18.xml" ContentType="application/vnd.openxmlformats-officedocument.presentationml.slide+xml"/>
  <Override PartName="/ppt/notesSlides/notesSlide18.xml" ContentType="application/vnd.openxmlformats-officedocument.presentationml.notesSlide+xml"/>
  <Override PartName="/ppt/slides/slide19.xml" ContentType="application/vnd.openxmlformats-officedocument.presentationml.slide+xml"/>
  <Override PartName="/ppt/notesSlides/notesSlide19.xml" ContentType="application/vnd.openxmlformats-officedocument.presentationml.notesSlide+xml"/>
  <Override PartName="/ppt/slides/slide20.xml" ContentType="application/vnd.openxmlformats-officedocument.presentationml.slide+xml"/>
  <Override PartName="/ppt/notesSlides/notesSlide20.xml" ContentType="application/vnd.openxmlformats-officedocument.presentationml.notesSlide+xml"/>
  <Override PartName="/ppt/slides/slide21.xml" ContentType="application/vnd.openxmlformats-officedocument.presentationml.slide+xml"/>
  <Override PartName="/ppt/notesSlides/notesSlide21.xml" ContentType="application/vnd.openxmlformats-officedocument.presentationml.notesSlide+xml"/>
  <Override PartName="/ppt/slides/slide22.xml" ContentType="application/vnd.openxmlformats-officedocument.presentationml.slide+xml"/>
  <Override PartName="/ppt/notesSlides/notesSlide22.xml" ContentType="application/vnd.openxmlformats-officedocument.presentationml.notesSlide+xml"/>
  <Override PartName="/ppt/slides/slide23.xml" ContentType="application/vnd.openxmlformats-officedocument.presentationml.slide+xml"/>
  <Override PartName="/ppt/notesSlides/notesSlide23.xml" ContentType="application/vnd.openxmlformats-officedocument.presentationml.notesSlide+xml"/>
  <Override PartName="/ppt/slides/slide24.xml" ContentType="application/vnd.openxmlformats-officedocument.presentationml.slide+xml"/>
  <Override PartName="/ppt/notesSlides/notesSlide24.xml" ContentType="application/vnd.openxmlformats-officedocument.presentationml.notesSlide+xml"/>
  <Override PartName="/ppt/slides/slide25.xml" ContentType="application/vnd.openxmlformats-officedocument.presentationml.slide+xml"/>
  <Override PartName="/ppt/notesSlides/notesSlide25.xml" ContentType="application/vnd.openxmlformats-officedocument.presentationml.notesSlide+xml"/>
  <Override PartName="/ppt/slides/slide26.xml" ContentType="application/vnd.openxmlformats-officedocument.presentationml.slide+xml"/>
  <Override PartName="/ppt/notesSlides/notesSlide26.xml" ContentType="application/vnd.openxmlformats-officedocument.presentationml.notesSlide+xml"/>
  <Override PartName="/ppt/slides/slide27.xml" ContentType="application/vnd.openxmlformats-officedocument.presentationml.slide+xml"/>
  <Override PartName="/ppt/notesSlides/notesSlide27.xml" ContentType="application/vnd.openxmlformats-officedocument.presentationml.notesSlide+xml"/>
  <Override PartName="/ppt/slides/slide28.xml" ContentType="application/vnd.openxmlformats-officedocument.presentationml.slide+xml"/>
  <Override PartName="/ppt/notesSlides/notesSlide28.xml" ContentType="application/vnd.openxmlformats-officedocument.presentationml.notesSlide+xml"/>
  <Override PartName="/ppt/slides/slide29.xml" ContentType="application/vnd.openxmlformats-officedocument.presentationml.slide+xml"/>
  <Override PartName="/ppt/notesSlides/notesSlide29.xml" ContentType="application/vnd.openxmlformats-officedocument.presentationml.notesSlide+xml"/>
  <Override PartName="/ppt/slides/slide30.xml" ContentType="application/vnd.openxmlformats-officedocument.presentationml.slide+xml"/>
  <Override PartName="/ppt/notesSlides/notesSlide30.xml" ContentType="application/vnd.openxmlformats-officedocument.presentationml.notesSlide+xml"/>
  <Override PartName="/ppt/slides/slide31.xml" ContentType="application/vnd.openxmlformats-officedocument.presentationml.slide+xml"/>
  <Override PartName="/ppt/notesSlides/notesSlide31.xml" ContentType="application/vnd.openxmlformats-officedocument.presentationml.notesSlide+xml"/>
  <Override PartName="/ppt/slides/slide32.xml" ContentType="application/vnd.openxmlformats-officedocument.presentationml.slide+xml"/>
  <Override PartName="/ppt/notesSlides/notesSlide32.xml" ContentType="application/vnd.openxmlformats-officedocument.presentationml.notesSlide+xml"/>
  <Override PartName="/ppt/slides/slide33.xml" ContentType="application/vnd.openxmlformats-officedocument.presentationml.slide+xml"/>
  <Override PartName="/ppt/notesSlides/notesSlide33.xml" ContentType="application/vnd.openxmlformats-officedocument.presentationml.notesSlide+xml"/>
  <Override PartName="/ppt/slides/slide34.xml" ContentType="application/vnd.openxmlformats-officedocument.presentationml.slide+xml"/>
  <Override PartName="/ppt/notesSlides/notesSlide34.xml" ContentType="application/vnd.openxmlformats-officedocument.presentationml.notesSlide+xml"/>
  <Override PartName="/ppt/slides/slide35.xml" ContentType="application/vnd.openxmlformats-officedocument.presentationml.slide+xml"/>
  <Override PartName="/ppt/notesSlides/notesSlide35.xml" ContentType="application/vnd.openxmlformats-officedocument.presentationml.notesSlide+xml"/>
  <Override PartName="/ppt/slides/slide36.xml" ContentType="application/vnd.openxmlformats-officedocument.presentationml.slide+xml"/>
  <Override PartName="/ppt/notesSlides/notesSlide36.xml" ContentType="application/vnd.openxmlformats-officedocument.presentationml.notesSlide+xml"/>
  <Override PartName="/ppt/slides/slide37.xml" ContentType="application/vnd.openxmlformats-officedocument.presentationml.slide+xml"/>
  <Override PartName="/ppt/notesSlides/notesSlide37.xml" ContentType="application/vnd.openxmlformats-officedocument.presentationml.notesSlide+xml"/>
  <Override PartName="/ppt/slides/slide38.xml" ContentType="application/vnd.openxmlformats-officedocument.presentationml.slide+xml"/>
  <Override PartName="/ppt/notesSlides/notesSlide38.xml" ContentType="application/vnd.openxmlformats-officedocument.presentationml.notesSlide+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Lst>
  <p:sldSz cx="9144000" cy="5143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747775"/>
          </p15:clr>
        </p15:guide>
        <p15:guide id="2" pos="2880" userDrawn="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20BB4AF-75C3-42DF-A90D-46B546C0E2D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39" Type="http://schemas.openxmlformats.org/officeDocument/2006/relationships/slide" Target="slides/slide36.xml"/><Relationship Id="rId26" Type="http://schemas.openxmlformats.org/officeDocument/2006/relationships/slide" Target="slides/slide23.xml"/><Relationship Id="rId18" Type="http://schemas.openxmlformats.org/officeDocument/2006/relationships/slide" Target="slides/slide15.xml"/><Relationship Id="rId13" Type="http://schemas.openxmlformats.org/officeDocument/2006/relationships/slide" Target="slides/slide10.xml"/><Relationship Id="rId42" Type="http://schemas.openxmlformats.org/officeDocument/2006/relationships/presProps" Target="presProps.xml"/><Relationship Id="rId34" Type="http://schemas.openxmlformats.org/officeDocument/2006/relationships/slide" Target="slides/slide31.xml"/><Relationship Id="rId21" Type="http://schemas.openxmlformats.org/officeDocument/2006/relationships/slide" Target="slides/slide18.xml"/><Relationship Id="rId47" Type="http://schemas.openxmlformats.org/officeDocument/2006/relationships/customXml" Target="../customXml/item3.xml"/><Relationship Id="rId7" Type="http://schemas.openxmlformats.org/officeDocument/2006/relationships/slide" Target="slides/slide4.xml"/><Relationship Id="rId29" Type="http://schemas.openxmlformats.org/officeDocument/2006/relationships/slide" Target="slides/slide26.xml"/><Relationship Id="rId2" Type="http://schemas.openxmlformats.org/officeDocument/2006/relationships/theme" Target="theme/theme1.xml"/><Relationship Id="rId16" Type="http://schemas.openxmlformats.org/officeDocument/2006/relationships/slide" Target="slides/slide13.xml"/><Relationship Id="rId6" Type="http://schemas.openxmlformats.org/officeDocument/2006/relationships/slide" Target="slides/slide3.xml"/><Relationship Id="rId40" Type="http://schemas.openxmlformats.org/officeDocument/2006/relationships/slide" Target="slides/slide37.xml"/><Relationship Id="rId37" Type="http://schemas.openxmlformats.org/officeDocument/2006/relationships/slide" Target="slides/slide34.xml"/><Relationship Id="rId32" Type="http://schemas.openxmlformats.org/officeDocument/2006/relationships/slide" Target="slides/slide29.xml"/><Relationship Id="rId24" Type="http://schemas.openxmlformats.org/officeDocument/2006/relationships/slide" Target="slides/slide21.xml"/><Relationship Id="rId11" Type="http://schemas.openxmlformats.org/officeDocument/2006/relationships/slide" Target="slides/slide8.xml"/><Relationship Id="rId1" Type="http://schemas.openxmlformats.org/officeDocument/2006/relationships/slideMaster" Target="slideMasters/slideMaster1.xml"/><Relationship Id="rId45" Type="http://schemas.openxmlformats.org/officeDocument/2006/relationships/customXml" Target="../customXml/item1.xml"/><Relationship Id="rId5" Type="http://schemas.openxmlformats.org/officeDocument/2006/relationships/slide" Target="slides/slide2.xml"/><Relationship Id="rId36" Type="http://schemas.openxmlformats.org/officeDocument/2006/relationships/slide" Target="slides/slide33.xml"/><Relationship Id="rId28" Type="http://schemas.openxmlformats.org/officeDocument/2006/relationships/slide" Target="slides/slide25.xml"/><Relationship Id="rId23" Type="http://schemas.openxmlformats.org/officeDocument/2006/relationships/slide" Target="slides/slide20.xml"/><Relationship Id="rId15" Type="http://schemas.openxmlformats.org/officeDocument/2006/relationships/slide" Target="slides/slide12.xml"/><Relationship Id="rId44" Type="http://schemas.openxmlformats.org/officeDocument/2006/relationships/tableStyles" Target="tableStyles.xml"/><Relationship Id="rId31" Type="http://schemas.openxmlformats.org/officeDocument/2006/relationships/slide" Target="slides/slide28.xml"/><Relationship Id="rId19" Type="http://schemas.openxmlformats.org/officeDocument/2006/relationships/slide" Target="slides/slide16.xml"/><Relationship Id="rId10" Type="http://schemas.openxmlformats.org/officeDocument/2006/relationships/slide" Target="slides/slide7.xml"/><Relationship Id="rId9" Type="http://schemas.openxmlformats.org/officeDocument/2006/relationships/slide" Target="slides/slide6.xml"/><Relationship Id="rId43" Type="http://schemas.openxmlformats.org/officeDocument/2006/relationships/viewProps" Target="viewProps.xml"/><Relationship Id="rId4" Type="http://schemas.openxmlformats.org/officeDocument/2006/relationships/notesMaster" Target="notesMasters/notesMaster1.xml"/><Relationship Id="rId35" Type="http://schemas.openxmlformats.org/officeDocument/2006/relationships/slide" Target="slides/slide32.xml"/><Relationship Id="rId30" Type="http://schemas.openxmlformats.org/officeDocument/2006/relationships/slide" Target="slides/slide27.xml"/><Relationship Id="rId27" Type="http://schemas.openxmlformats.org/officeDocument/2006/relationships/slide" Target="slides/slide24.xml"/><Relationship Id="rId22" Type="http://schemas.openxmlformats.org/officeDocument/2006/relationships/slide" Target="slides/slide19.xml"/><Relationship Id="rId14" Type="http://schemas.openxmlformats.org/officeDocument/2006/relationships/slide" Target="slides/slide11.xml"/><Relationship Id="rId8" Type="http://schemas.openxmlformats.org/officeDocument/2006/relationships/slide" Target="slides/slide5.xml"/><Relationship Id="rId3" Type="http://schemas.openxmlformats.org/officeDocument/2006/relationships/slide" Target="slides/slide1.xml"/><Relationship Id="rId38" Type="http://schemas.openxmlformats.org/officeDocument/2006/relationships/slide" Target="slides/slide35.xml"/><Relationship Id="rId33" Type="http://schemas.openxmlformats.org/officeDocument/2006/relationships/slide" Target="slides/slide30.xml"/><Relationship Id="rId25" Type="http://schemas.openxmlformats.org/officeDocument/2006/relationships/slide" Target="slides/slide22.xml"/><Relationship Id="rId17" Type="http://schemas.openxmlformats.org/officeDocument/2006/relationships/slide" Target="slides/slide14.xml"/><Relationship Id="rId12" Type="http://schemas.openxmlformats.org/officeDocument/2006/relationships/slide" Target="slides/slide9.xml"/><Relationship Id="rId46" Type="http://schemas.openxmlformats.org/officeDocument/2006/relationships/customXml" Target="../customXml/item2.xml"/><Relationship Id="rId41" Type="http://schemas.openxmlformats.org/officeDocument/2006/relationships/slide" Target="slides/slide38.xml"/><Relationship Id="rId20"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56"/>
        <p:cNvGrpSpPr/>
        <p:nvPr/>
      </p:nvGrpSpPr>
      <p:grpSpPr>
        <a:xfrm>
          <a:off x="0" y="0"/>
          <a:ext cx="0" cy="0"/>
          <a:chOff x="0" y="0"/>
          <a:chExt cx="0" cy="0"/>
        </a:xfrm>
      </p:grpSpPr>
      <p:sp>
        <p:nvSpPr>
          <p:cNvPr id="57" name="Google Shape;57;p: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p: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5" name="Shape 115"/>
        <p:cNvGrpSpPr/>
        <p:nvPr/>
      </p:nvGrpSpPr>
      <p:grpSpPr>
        <a:xfrm>
          <a:off x="0" y="0"/>
          <a:ext cx="0" cy="0"/>
          <a:chOff x="0" y="0"/>
          <a:chExt cx="0" cy="0"/>
        </a:xfrm>
      </p:grpSpPr>
      <p:sp>
        <p:nvSpPr>
          <p:cNvPr id="116" name="Google Shape;116;g3421ba05fe6_1_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3421ba05fe6_1_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1" name="Shape 121"/>
        <p:cNvGrpSpPr/>
        <p:nvPr/>
      </p:nvGrpSpPr>
      <p:grpSpPr>
        <a:xfrm>
          <a:off x="0" y="0"/>
          <a:ext cx="0" cy="0"/>
          <a:chOff x="0" y="0"/>
          <a:chExt cx="0" cy="0"/>
        </a:xfrm>
      </p:grpSpPr>
      <p:sp>
        <p:nvSpPr>
          <p:cNvPr id="122" name="Google Shape;122;g3421ba05fe6_0_2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421ba05fe6_0_2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7" name="Shape 127"/>
        <p:cNvGrpSpPr/>
        <p:nvPr/>
      </p:nvGrpSpPr>
      <p:grpSpPr>
        <a:xfrm>
          <a:off x="0" y="0"/>
          <a:ext cx="0" cy="0"/>
          <a:chOff x="0" y="0"/>
          <a:chExt cx="0" cy="0"/>
        </a:xfrm>
      </p:grpSpPr>
      <p:sp>
        <p:nvSpPr>
          <p:cNvPr id="128" name="Google Shape;128;g3421ba05fe6_1_1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421ba05fe6_1_1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3" name="Shape 133"/>
        <p:cNvGrpSpPr/>
        <p:nvPr/>
      </p:nvGrpSpPr>
      <p:grpSpPr>
        <a:xfrm>
          <a:off x="0" y="0"/>
          <a:ext cx="0" cy="0"/>
          <a:chOff x="0" y="0"/>
          <a:chExt cx="0" cy="0"/>
        </a:xfrm>
      </p:grpSpPr>
      <p:sp>
        <p:nvSpPr>
          <p:cNvPr id="134" name="Google Shape;134;g3421ba05fe6_1_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3421ba05fe6_1_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3421ba05fe6_1_2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421ba05fe6_1_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3421ba05fe6_1_15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21ba05fe6_1_15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V</a:t>
            </a:r>
            <a:endParaRPr lang="en-GB"/>
          </a:p>
          <a:p>
            <a:pPr marL="0" lvl="0" indent="0" algn="l" rtl="0">
              <a:lnSpc>
                <a:spcPct val="115000"/>
              </a:lnSpc>
              <a:spcBef>
                <a:spcPts val="0"/>
              </a:spcBef>
              <a:spcAft>
                <a:spcPts val="0"/>
              </a:spcAft>
              <a:buNone/>
            </a:pPr>
            <a:r>
              <a:rPr lang="en-GB" sz="1800">
                <a:solidFill>
                  <a:srgbClr val="595959"/>
                </a:solidFill>
              </a:rPr>
              <a:t>ETL is an important way to bring all relevant data together in one place to make it actionable—to analyze it and enable executives, managers, and other stakeholders to make informed business decisions based on it.</a:t>
            </a:r>
            <a:endParaRPr sz="1800">
              <a:solidFill>
                <a:srgbClr val="595959"/>
              </a:solidFill>
            </a:endParaRPr>
          </a:p>
          <a:p>
            <a:pPr marL="0" lvl="0" indent="0" algn="l" rtl="0">
              <a:lnSpc>
                <a:spcPct val="115000"/>
              </a:lnSpc>
              <a:spcBef>
                <a:spcPts val="0"/>
              </a:spcBef>
              <a:spcAft>
                <a:spcPts val="0"/>
              </a:spcAft>
              <a:buClr>
                <a:schemeClr val="dk1"/>
              </a:buClr>
              <a:buSzPts val="1100"/>
              <a:buFont typeface="Arial" panose="020B0604020202020204"/>
              <a:buNone/>
            </a:pPr>
            <a:r>
              <a:rPr lang="en-GB" sz="1800">
                <a:solidFill>
                  <a:srgbClr val="595959"/>
                </a:solidFill>
              </a:rPr>
              <a:t>ETL is an important way to bring all relevant data together in one place to make it actionable—to analyze it and enable executives, managers, and other stakeholders to make informed business decisions based on it.</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3" name="Shape 153"/>
        <p:cNvGrpSpPr/>
        <p:nvPr/>
      </p:nvGrpSpPr>
      <p:grpSpPr>
        <a:xfrm>
          <a:off x="0" y="0"/>
          <a:ext cx="0" cy="0"/>
          <a:chOff x="0" y="0"/>
          <a:chExt cx="0" cy="0"/>
        </a:xfrm>
      </p:grpSpPr>
      <p:sp>
        <p:nvSpPr>
          <p:cNvPr id="154" name="Google Shape;154;g3421ba05fe6_1_18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421ba05fe6_1_18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0" name="Shape 160"/>
        <p:cNvGrpSpPr/>
        <p:nvPr/>
      </p:nvGrpSpPr>
      <p:grpSpPr>
        <a:xfrm>
          <a:off x="0" y="0"/>
          <a:ext cx="0" cy="0"/>
          <a:chOff x="0" y="0"/>
          <a:chExt cx="0" cy="0"/>
        </a:xfrm>
      </p:grpSpPr>
      <p:sp>
        <p:nvSpPr>
          <p:cNvPr id="161" name="Google Shape;161;g3421ba05fe6_1_4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421ba05fe6_1_4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g3421ba05fe6_1_4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421ba05fe6_1_4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2" name="Shape 172"/>
        <p:cNvGrpSpPr/>
        <p:nvPr/>
      </p:nvGrpSpPr>
      <p:grpSpPr>
        <a:xfrm>
          <a:off x="0" y="0"/>
          <a:ext cx="0" cy="0"/>
          <a:chOff x="0" y="0"/>
          <a:chExt cx="0" cy="0"/>
        </a:xfrm>
      </p:grpSpPr>
      <p:sp>
        <p:nvSpPr>
          <p:cNvPr id="173" name="Google Shape;173;g3421ba05fe6_1_1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421ba05fe6_1_1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1" name="Shape 61"/>
        <p:cNvGrpSpPr/>
        <p:nvPr/>
      </p:nvGrpSpPr>
      <p:grpSpPr>
        <a:xfrm>
          <a:off x="0" y="0"/>
          <a:ext cx="0" cy="0"/>
          <a:chOff x="0" y="0"/>
          <a:chExt cx="0" cy="0"/>
        </a:xfrm>
      </p:grpSpPr>
      <p:sp>
        <p:nvSpPr>
          <p:cNvPr id="62" name="Google Shape;62;g3421ba05fe6_1_7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421ba05fe6_1_7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8" name="Shape 178"/>
        <p:cNvGrpSpPr/>
        <p:nvPr/>
      </p:nvGrpSpPr>
      <p:grpSpPr>
        <a:xfrm>
          <a:off x="0" y="0"/>
          <a:ext cx="0" cy="0"/>
          <a:chOff x="0" y="0"/>
          <a:chExt cx="0" cy="0"/>
        </a:xfrm>
      </p:grpSpPr>
      <p:sp>
        <p:nvSpPr>
          <p:cNvPr id="179" name="Google Shape;179;g3421ba05fe6_1_5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3421ba05fe6_1_5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4" name="Shape 184"/>
        <p:cNvGrpSpPr/>
        <p:nvPr/>
      </p:nvGrpSpPr>
      <p:grpSpPr>
        <a:xfrm>
          <a:off x="0" y="0"/>
          <a:ext cx="0" cy="0"/>
          <a:chOff x="0" y="0"/>
          <a:chExt cx="0" cy="0"/>
        </a:xfrm>
      </p:grpSpPr>
      <p:sp>
        <p:nvSpPr>
          <p:cNvPr id="185" name="Google Shape;185;g3421ba05fe6_1_12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3421ba05fe6_1_1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2" name="Shape 192"/>
        <p:cNvGrpSpPr/>
        <p:nvPr/>
      </p:nvGrpSpPr>
      <p:grpSpPr>
        <a:xfrm>
          <a:off x="0" y="0"/>
          <a:ext cx="0" cy="0"/>
          <a:chOff x="0" y="0"/>
          <a:chExt cx="0" cy="0"/>
        </a:xfrm>
      </p:grpSpPr>
      <p:sp>
        <p:nvSpPr>
          <p:cNvPr id="193" name="Google Shape;193;g35dd7192ca8_1_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dd7192ca8_1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8" name="Shape 198"/>
        <p:cNvGrpSpPr/>
        <p:nvPr/>
      </p:nvGrpSpPr>
      <p:grpSpPr>
        <a:xfrm>
          <a:off x="0" y="0"/>
          <a:ext cx="0" cy="0"/>
          <a:chOff x="0" y="0"/>
          <a:chExt cx="0" cy="0"/>
        </a:xfrm>
      </p:grpSpPr>
      <p:sp>
        <p:nvSpPr>
          <p:cNvPr id="199" name="Google Shape;199;g3421ba05fe6_1_13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21ba05fe6_1_13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5" name="Shape 205"/>
        <p:cNvGrpSpPr/>
        <p:nvPr/>
      </p:nvGrpSpPr>
      <p:grpSpPr>
        <a:xfrm>
          <a:off x="0" y="0"/>
          <a:ext cx="0" cy="0"/>
          <a:chOff x="0" y="0"/>
          <a:chExt cx="0" cy="0"/>
        </a:xfrm>
      </p:grpSpPr>
      <p:sp>
        <p:nvSpPr>
          <p:cNvPr id="206" name="Google Shape;206;g3421ba05fe6_1_16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421ba05fe6_1_16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1" name="Shape 211"/>
        <p:cNvGrpSpPr/>
        <p:nvPr/>
      </p:nvGrpSpPr>
      <p:grpSpPr>
        <a:xfrm>
          <a:off x="0" y="0"/>
          <a:ext cx="0" cy="0"/>
          <a:chOff x="0" y="0"/>
          <a:chExt cx="0" cy="0"/>
        </a:xfrm>
      </p:grpSpPr>
      <p:sp>
        <p:nvSpPr>
          <p:cNvPr id="212" name="Google Shape;212;g3421ba05fe6_1_18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421ba05fe6_1_18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3421ba05fe6_1_20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421ba05fe6_1_20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g3421ba05fe6_1_17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421ba05fe6_1_1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0" name="Shape 230"/>
        <p:cNvGrpSpPr/>
        <p:nvPr/>
      </p:nvGrpSpPr>
      <p:grpSpPr>
        <a:xfrm>
          <a:off x="0" y="0"/>
          <a:ext cx="0" cy="0"/>
          <a:chOff x="0" y="0"/>
          <a:chExt cx="0" cy="0"/>
        </a:xfrm>
      </p:grpSpPr>
      <p:sp>
        <p:nvSpPr>
          <p:cNvPr id="231" name="Google Shape;231;g3421ba05fe6_1_15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421ba05fe6_1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g3421ba05fe6_1_14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3421ba05fe6_1_14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7" name="Shape 67"/>
        <p:cNvGrpSpPr/>
        <p:nvPr/>
      </p:nvGrpSpPr>
      <p:grpSpPr>
        <a:xfrm>
          <a:off x="0" y="0"/>
          <a:ext cx="0" cy="0"/>
          <a:chOff x="0" y="0"/>
          <a:chExt cx="0" cy="0"/>
        </a:xfrm>
      </p:grpSpPr>
      <p:sp>
        <p:nvSpPr>
          <p:cNvPr id="68" name="Google Shape;68;g3421ba05fe6_0_3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421ba05fe6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2" name="Shape 242"/>
        <p:cNvGrpSpPr/>
        <p:nvPr/>
      </p:nvGrpSpPr>
      <p:grpSpPr>
        <a:xfrm>
          <a:off x="0" y="0"/>
          <a:ext cx="0" cy="0"/>
          <a:chOff x="0" y="0"/>
          <a:chExt cx="0" cy="0"/>
        </a:xfrm>
      </p:grpSpPr>
      <p:sp>
        <p:nvSpPr>
          <p:cNvPr id="243" name="Google Shape;243;g3421ba05fe6_1_207: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421ba05fe6_1_207: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8" name="Shape 248"/>
        <p:cNvGrpSpPr/>
        <p:nvPr/>
      </p:nvGrpSpPr>
      <p:grpSpPr>
        <a:xfrm>
          <a:off x="0" y="0"/>
          <a:ext cx="0" cy="0"/>
          <a:chOff x="0" y="0"/>
          <a:chExt cx="0" cy="0"/>
        </a:xfrm>
      </p:grpSpPr>
      <p:sp>
        <p:nvSpPr>
          <p:cNvPr id="249" name="Google Shape;249;g3421ba05fe6_1_21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3421ba05fe6_1_2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4" name="Shape 254"/>
        <p:cNvGrpSpPr/>
        <p:nvPr/>
      </p:nvGrpSpPr>
      <p:grpSpPr>
        <a:xfrm>
          <a:off x="0" y="0"/>
          <a:ext cx="0" cy="0"/>
          <a:chOff x="0" y="0"/>
          <a:chExt cx="0" cy="0"/>
        </a:xfrm>
      </p:grpSpPr>
      <p:sp>
        <p:nvSpPr>
          <p:cNvPr id="255" name="Google Shape;255;g3421ba05fe6_1_8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421ba05fe6_1_8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0" name="Shape 260"/>
        <p:cNvGrpSpPr/>
        <p:nvPr/>
      </p:nvGrpSpPr>
      <p:grpSpPr>
        <a:xfrm>
          <a:off x="0" y="0"/>
          <a:ext cx="0" cy="0"/>
          <a:chOff x="0" y="0"/>
          <a:chExt cx="0" cy="0"/>
        </a:xfrm>
      </p:grpSpPr>
      <p:sp>
        <p:nvSpPr>
          <p:cNvPr id="261" name="Google Shape;261;g3421ba05fe6_1_8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421ba05fe6_1_8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6" name="Shape 266"/>
        <p:cNvGrpSpPr/>
        <p:nvPr/>
      </p:nvGrpSpPr>
      <p:grpSpPr>
        <a:xfrm>
          <a:off x="0" y="0"/>
          <a:ext cx="0" cy="0"/>
          <a:chOff x="0" y="0"/>
          <a:chExt cx="0" cy="0"/>
        </a:xfrm>
      </p:grpSpPr>
      <p:sp>
        <p:nvSpPr>
          <p:cNvPr id="267" name="Google Shape;267;g3421ba05fe6_1_10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3421ba05fe6_1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3421ba05fe6_1_10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421ba05fe6_1_10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3" name="Shape 283"/>
        <p:cNvGrpSpPr/>
        <p:nvPr/>
      </p:nvGrpSpPr>
      <p:grpSpPr>
        <a:xfrm>
          <a:off x="0" y="0"/>
          <a:ext cx="0" cy="0"/>
          <a:chOff x="0" y="0"/>
          <a:chExt cx="0" cy="0"/>
        </a:xfrm>
      </p:grpSpPr>
      <p:sp>
        <p:nvSpPr>
          <p:cNvPr id="284" name="Google Shape;284;g3421ba05fe6_1_113: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421ba05fe6_1_11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3421ba05fe6_1_22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3421ba05fe6_1_22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4" name="Shape 294"/>
        <p:cNvGrpSpPr/>
        <p:nvPr/>
      </p:nvGrpSpPr>
      <p:grpSpPr>
        <a:xfrm>
          <a:off x="0" y="0"/>
          <a:ext cx="0" cy="0"/>
          <a:chOff x="0" y="0"/>
          <a:chExt cx="0" cy="0"/>
        </a:xfrm>
      </p:grpSpPr>
      <p:sp>
        <p:nvSpPr>
          <p:cNvPr id="295" name="Google Shape;295;g3421ba05fe6_1_23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421ba05fe6_1_23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74"/>
        <p:cNvGrpSpPr/>
        <p:nvPr/>
      </p:nvGrpSpPr>
      <p:grpSpPr>
        <a:xfrm>
          <a:off x="0" y="0"/>
          <a:ext cx="0" cy="0"/>
          <a:chOff x="0" y="0"/>
          <a:chExt cx="0" cy="0"/>
        </a:xfrm>
      </p:grpSpPr>
      <p:sp>
        <p:nvSpPr>
          <p:cNvPr id="75" name="Google Shape;75;g3421ba05fe6_0_3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421ba05fe6_0_3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6" name="Shape 86"/>
        <p:cNvGrpSpPr/>
        <p:nvPr/>
      </p:nvGrpSpPr>
      <p:grpSpPr>
        <a:xfrm>
          <a:off x="0" y="0"/>
          <a:ext cx="0" cy="0"/>
          <a:chOff x="0" y="0"/>
          <a:chExt cx="0" cy="0"/>
        </a:xfrm>
      </p:grpSpPr>
      <p:sp>
        <p:nvSpPr>
          <p:cNvPr id="87" name="Google Shape;87;g3421ba05fe6_0_4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421ba05fe6_0_4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91" name="Shape 91"/>
        <p:cNvGrpSpPr/>
        <p:nvPr/>
      </p:nvGrpSpPr>
      <p:grpSpPr>
        <a:xfrm>
          <a:off x="0" y="0"/>
          <a:ext cx="0" cy="0"/>
          <a:chOff x="0" y="0"/>
          <a:chExt cx="0" cy="0"/>
        </a:xfrm>
      </p:grpSpPr>
      <p:sp>
        <p:nvSpPr>
          <p:cNvPr id="92" name="Google Shape;92;g3421ba05fe6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421ba05fe6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g3421ba05fe6_0_1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421ba05fe6_0_1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3" name="Shape 103"/>
        <p:cNvGrpSpPr/>
        <p:nvPr/>
      </p:nvGrpSpPr>
      <p:grpSpPr>
        <a:xfrm>
          <a:off x="0" y="0"/>
          <a:ext cx="0" cy="0"/>
          <a:chOff x="0" y="0"/>
          <a:chExt cx="0" cy="0"/>
        </a:xfrm>
      </p:grpSpPr>
      <p:sp>
        <p:nvSpPr>
          <p:cNvPr id="104" name="Google Shape;104;g3421ba05fe6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421ba05fe6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9" name="Shape 109"/>
        <p:cNvGrpSpPr/>
        <p:nvPr/>
      </p:nvGrpSpPr>
      <p:grpSpPr>
        <a:xfrm>
          <a:off x="0" y="0"/>
          <a:ext cx="0" cy="0"/>
          <a:chOff x="0" y="0"/>
          <a:chExt cx="0" cy="0"/>
        </a:xfrm>
      </p:grpSpPr>
      <p:sp>
        <p:nvSpPr>
          <p:cNvPr id="110" name="Google Shape;110;g35dd7192ca8_1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dd7192ca8_1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2"/>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51" name="Shape 51"/>
        <p:cNvGrpSpPr/>
        <p:nvPr/>
      </p:nvGrpSpPr>
      <p:grpSpPr>
        <a:xfrm>
          <a:off x="0" y="0"/>
          <a:ext cx="0" cy="0"/>
          <a:chOff x="0" y="0"/>
          <a:chExt cx="0" cy="0"/>
        </a:xfrm>
      </p:grpSpPr>
      <p:sp>
        <p:nvSpPr>
          <p:cNvPr id="52" name="Google Shape;52;p11"/>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p:txBody>
      </p:sp>
      <p:sp>
        <p:nvSpPr>
          <p:cNvPr id="53" name="Google Shape;53;p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54" name="Shape 54"/>
        <p:cNvGrpSpPr/>
        <p:nvPr/>
      </p:nvGrpSpPr>
      <p:grpSpPr>
        <a:xfrm>
          <a:off x="0" y="0"/>
          <a:ext cx="0" cy="0"/>
          <a:chOff x="0" y="0"/>
          <a:chExt cx="0" cy="0"/>
        </a:xfrm>
      </p:grpSpPr>
      <p:sp>
        <p:nvSpPr>
          <p:cNvPr id="55" name="Google Shape;55;p1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0" name="Shape 20"/>
        <p:cNvGrpSpPr/>
        <p:nvPr/>
      </p:nvGrpSpPr>
      <p:grpSpPr>
        <a:xfrm>
          <a:off x="0" y="0"/>
          <a:ext cx="0" cy="0"/>
          <a:chOff x="0" y="0"/>
          <a:chExt cx="0" cy="0"/>
        </a:xfrm>
      </p:grpSpPr>
      <p:sp>
        <p:nvSpPr>
          <p:cNvPr id="21" name="Google Shape;21;p3"/>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3"/>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p:txBody>
      </p:sp>
      <p:sp>
        <p:nvSpPr>
          <p:cNvPr id="23" name="Google Shape;23;p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24" name="Shape 24"/>
        <p:cNvGrpSpPr/>
        <p:nvPr/>
      </p:nvGrpSpPr>
      <p:grpSpPr>
        <a:xfrm>
          <a:off x="0" y="0"/>
          <a:ext cx="0" cy="0"/>
          <a:chOff x="0" y="0"/>
          <a:chExt cx="0" cy="0"/>
        </a:xfrm>
      </p:grpSpPr>
      <p:sp>
        <p:nvSpPr>
          <p:cNvPr id="25" name="Google Shape;25;p4"/>
          <p:cNvSpPr txBox="1"/>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6" name="Google Shape;26;p4"/>
          <p:cNvSpPr txBox="1"/>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p:txBody>
      </p:sp>
      <p:sp>
        <p:nvSpPr>
          <p:cNvPr id="27" name="Google Shape;27;p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8" name="Shape 28"/>
        <p:cNvGrpSpPr/>
        <p:nvPr/>
      </p:nvGrpSpPr>
      <p:grpSpPr>
        <a:xfrm>
          <a:off x="0" y="0"/>
          <a:ext cx="0" cy="0"/>
          <a:chOff x="0" y="0"/>
          <a:chExt cx="0" cy="0"/>
        </a:xfrm>
      </p:grpSpPr>
      <p:sp>
        <p:nvSpPr>
          <p:cNvPr id="29" name="Google Shape;29;p5"/>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6"/>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33" name="Google Shape;33;p6"/>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34" name="Google Shape;34;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7" name="Google Shape;37;p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 name="Google Shape;40;p8"/>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41" name="Google Shape;41;p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42" name="Shape 42"/>
        <p:cNvGrpSpPr/>
        <p:nvPr/>
      </p:nvGrpSpPr>
      <p:grpSpPr>
        <a:xfrm>
          <a:off x="0" y="0"/>
          <a:ext cx="0" cy="0"/>
          <a:chOff x="0" y="0"/>
          <a:chExt cx="0" cy="0"/>
        </a:xfrm>
      </p:grpSpPr>
      <p:sp>
        <p:nvSpPr>
          <p:cNvPr id="43" name="Google Shape;43;p9"/>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4" name="Google Shape;44;p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 name="Google Shape;47;p10"/>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8" name="Google Shape;48;p10"/>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9" name="Google Shape;49;p10"/>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p:txBody>
      </p:sp>
      <p:sp>
        <p:nvSpPr>
          <p:cNvPr id="50" name="Google Shape;50;p1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png"/><Relationship Id="rId13" Type="http://schemas.openxmlformats.org/officeDocument/2006/relationships/image" Target="../media/image2.png"/><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1"/>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p1"/>
          <p:cNvPicPr preferRelativeResize="0"/>
          <p:nvPr/>
        </p:nvPicPr>
        <p:blipFill rotWithShape="1">
          <a:blip r:embed="rId12"/>
          <a:srcRect/>
          <a:stretch>
            <a:fillRect/>
          </a:stretch>
        </p:blipFill>
        <p:spPr>
          <a:xfrm>
            <a:off x="0" y="0"/>
            <a:ext cx="12192003" cy="6858001"/>
          </a:xfrm>
          <a:prstGeom prst="rect">
            <a:avLst/>
          </a:prstGeom>
          <a:noFill/>
          <a:ln>
            <a:noFill/>
          </a:ln>
        </p:spPr>
      </p:pic>
      <p:pic>
        <p:nvPicPr>
          <p:cNvPr id="10" name="Google Shape;10;p1"/>
          <p:cNvPicPr preferRelativeResize="0"/>
          <p:nvPr/>
        </p:nvPicPr>
        <p:blipFill rotWithShape="1">
          <a:blip r:embed="rId13"/>
          <a:srcRect/>
          <a:stretch>
            <a:fillRect/>
          </a:stretch>
        </p:blipFill>
        <p:spPr>
          <a:xfrm>
            <a:off x="10711512" y="330213"/>
            <a:ext cx="1284577" cy="637759"/>
          </a:xfrm>
          <a:prstGeom prst="rect">
            <a:avLst/>
          </a:prstGeom>
          <a:noFill/>
          <a:ln>
            <a:noFill/>
          </a:ln>
        </p:spPr>
      </p:pic>
      <p:pic>
        <p:nvPicPr>
          <p:cNvPr id="11" name="Google Shape;11;p1"/>
          <p:cNvPicPr preferRelativeResize="0"/>
          <p:nvPr/>
        </p:nvPicPr>
        <p:blipFill rotWithShape="1">
          <a:blip r:embed="rId14"/>
          <a:srcRect/>
          <a:stretch>
            <a:fillRect/>
          </a:stretch>
        </p:blipFill>
        <p:spPr>
          <a:xfrm>
            <a:off x="93317" y="0"/>
            <a:ext cx="1489766" cy="1386636"/>
          </a:xfrm>
          <a:prstGeom prst="rect">
            <a:avLst/>
          </a:prstGeom>
          <a:noFill/>
          <a:ln>
            <a:noFill/>
          </a:ln>
        </p:spPr>
      </p:pic>
      <p:sp>
        <p:nvSpPr>
          <p:cNvPr id="12" name="Google Shape;12;p1"/>
          <p:cNvSpPr/>
          <p:nvPr/>
        </p:nvSpPr>
        <p:spPr>
          <a:xfrm>
            <a:off x="838200" y="6338919"/>
            <a:ext cx="2742054" cy="382760"/>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sp>
      <p:sp>
        <p:nvSpPr>
          <p:cNvPr id="13" name="Google Shape;13;p1"/>
          <p:cNvSpPr/>
          <p:nvPr/>
        </p:nvSpPr>
        <p:spPr>
          <a:xfrm>
            <a:off x="10974189" y="6344015"/>
            <a:ext cx="466842" cy="432026"/>
          </a:xfrm>
          <a:custGeom>
            <a:avLst/>
            <a:gdLst/>
            <a:ahLst/>
            <a:cxnLst/>
            <a:rect l="l" t="t" r="r" b="b"/>
            <a:pathLst>
              <a:path w="1026026" h="189485" extrusionOk="0">
                <a:moveTo>
                  <a:pt x="0" y="0"/>
                </a:moveTo>
                <a:lnTo>
                  <a:pt x="1026026" y="0"/>
                </a:lnTo>
                <a:lnTo>
                  <a:pt x="1026026" y="189485"/>
                </a:lnTo>
                <a:lnTo>
                  <a:pt x="0" y="189485"/>
                </a:lnTo>
                <a:close/>
              </a:path>
            </a:pathLst>
          </a:custGeom>
          <a:solidFill>
            <a:srgbClr val="1869A6"/>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4" name="Google Shape;14;p1"/>
          <p:cNvSpPr txBox="1"/>
          <p:nvPr>
            <p:ph type="ftr" idx="11"/>
          </p:nvPr>
        </p:nvSpPr>
        <p:spPr>
          <a:xfrm>
            <a:off x="3880338" y="6356350"/>
            <a:ext cx="42732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SzPts val="1400"/>
              <a:buNone/>
              <a:defRPr sz="1200" b="0" i="0" u="none" strike="noStrike" cap="none">
                <a:solidFill>
                  <a:srgbClr val="888888"/>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5" name="Google Shape;15;p1"/>
          <p:cNvSpPr txBox="1"/>
          <p:nvPr>
            <p:ph type="dt" idx="10"/>
          </p:nvPr>
        </p:nvSpPr>
        <p:spPr>
          <a:xfrm>
            <a:off x="838200" y="6356350"/>
            <a:ext cx="27432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6" name="Google Shape;16;p1"/>
          <p:cNvSpPr txBox="1"/>
          <p:nvPr/>
        </p:nvSpPr>
        <p:spPr>
          <a:xfrm>
            <a:off x="8610600" y="6356350"/>
            <a:ext cx="2743200" cy="365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GB" sz="1400" b="0" i="0" u="none" strike="noStrike" cap="none">
                <a:solidFill>
                  <a:srgbClr val="000000"/>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59" name="Shape 59"/>
        <p:cNvGrpSpPr/>
        <p:nvPr/>
      </p:nvGrpSpPr>
      <p:grpSpPr>
        <a:xfrm>
          <a:off x="0" y="0"/>
          <a:ext cx="0" cy="0"/>
          <a:chOff x="0" y="0"/>
          <a:chExt cx="0" cy="0"/>
        </a:xfrm>
      </p:grpSpPr>
      <p:sp>
        <p:nvSpPr>
          <p:cNvPr id="60" name="Google Shape;60;p13"/>
          <p:cNvSpPr txBox="1"/>
          <p:nvPr>
            <p:ph type="ctrTitle"/>
          </p:nvPr>
        </p:nvSpPr>
        <p:spPr>
          <a:xfrm>
            <a:off x="311708" y="11763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GB"/>
              <a:t>Introduction to Data Engineering</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1340500" y="49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Engineering Lifecycle</a:t>
            </a:r>
            <a:endParaRPr lang="en-GB"/>
          </a:p>
        </p:txBody>
      </p:sp>
      <p:pic>
        <p:nvPicPr>
          <p:cNvPr id="120" name="Google Shape;120;p22"/>
          <p:cNvPicPr preferRelativeResize="0"/>
          <p:nvPr/>
        </p:nvPicPr>
        <p:blipFill>
          <a:blip r:embed="rId1"/>
          <a:stretch>
            <a:fillRect/>
          </a:stretch>
        </p:blipFill>
        <p:spPr>
          <a:xfrm>
            <a:off x="1570050" y="1876750"/>
            <a:ext cx="5715000" cy="2886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1354900" y="63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Does a Data Engineer Do?</a:t>
            </a:r>
            <a:endParaRPr lang="en-GB"/>
          </a:p>
        </p:txBody>
      </p:sp>
      <p:sp>
        <p:nvSpPr>
          <p:cNvPr id="126" name="Google Shape;126;p23"/>
          <p:cNvSpPr txBox="1"/>
          <p:nvPr>
            <p:ph type="body" idx="1"/>
          </p:nvPr>
        </p:nvSpPr>
        <p:spPr>
          <a:xfrm>
            <a:off x="311700" y="14618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Design &amp; Build Data Pipelines</a:t>
            </a:r>
            <a:endParaRPr lang="en-GB"/>
          </a:p>
          <a:p>
            <a:pPr marL="914400" lvl="1" indent="-317500" algn="l" rtl="0">
              <a:spcBef>
                <a:spcPts val="0"/>
              </a:spcBef>
              <a:spcAft>
                <a:spcPts val="0"/>
              </a:spcAft>
              <a:buSzPts val="1400"/>
              <a:buChar char="○"/>
            </a:pPr>
            <a:r>
              <a:rPr lang="en-GB"/>
              <a:t>Collect, transform, and move data efficiently.</a:t>
            </a:r>
            <a:endParaRPr lang="en-GB"/>
          </a:p>
          <a:p>
            <a:pPr marL="457200" lvl="0" indent="-342900" algn="l" rtl="0">
              <a:spcBef>
                <a:spcPts val="0"/>
              </a:spcBef>
              <a:spcAft>
                <a:spcPts val="0"/>
              </a:spcAft>
              <a:buSzPts val="1800"/>
              <a:buChar char="➢"/>
            </a:pPr>
            <a:r>
              <a:rPr lang="en-GB"/>
              <a:t>Develop &amp; Manage Databases</a:t>
            </a:r>
            <a:endParaRPr lang="en-GB"/>
          </a:p>
          <a:p>
            <a:pPr marL="914400" lvl="1" indent="-317500" algn="l" rtl="0">
              <a:spcBef>
                <a:spcPts val="0"/>
              </a:spcBef>
              <a:spcAft>
                <a:spcPts val="0"/>
              </a:spcAft>
              <a:buSzPts val="1400"/>
              <a:buChar char="○"/>
            </a:pPr>
            <a:r>
              <a:rPr lang="en-GB"/>
              <a:t>Store structured &amp; unstructured data for easy access.</a:t>
            </a:r>
            <a:endParaRPr lang="en-GB"/>
          </a:p>
          <a:p>
            <a:pPr marL="457200" lvl="0" indent="-342900" algn="l" rtl="0">
              <a:spcBef>
                <a:spcPts val="0"/>
              </a:spcBef>
              <a:spcAft>
                <a:spcPts val="0"/>
              </a:spcAft>
              <a:buSzPts val="1800"/>
              <a:buChar char="➢"/>
            </a:pPr>
            <a:r>
              <a:rPr lang="en-GB"/>
              <a:t>Ensure Data Quality &amp; Integrity</a:t>
            </a:r>
            <a:endParaRPr lang="en-GB"/>
          </a:p>
          <a:p>
            <a:pPr marL="914400" lvl="1" indent="-317500" algn="l" rtl="0">
              <a:spcBef>
                <a:spcPts val="0"/>
              </a:spcBef>
              <a:spcAft>
                <a:spcPts val="0"/>
              </a:spcAft>
              <a:buSzPts val="1400"/>
              <a:buChar char="○"/>
            </a:pPr>
            <a:r>
              <a:rPr lang="en-GB"/>
              <a:t> Validate data accuracy, consistency, and reliability.</a:t>
            </a:r>
            <a:endParaRPr lang="en-GB"/>
          </a:p>
          <a:p>
            <a:pPr marL="457200" lvl="0" indent="-342900" algn="l" rtl="0">
              <a:spcBef>
                <a:spcPts val="0"/>
              </a:spcBef>
              <a:spcAft>
                <a:spcPts val="0"/>
              </a:spcAft>
              <a:buSzPts val="1800"/>
              <a:buChar char="➢"/>
            </a:pPr>
            <a:r>
              <a:rPr lang="en-GB"/>
              <a:t>Collaborate with Teams</a:t>
            </a:r>
            <a:endParaRPr lang="en-GB"/>
          </a:p>
          <a:p>
            <a:pPr marL="914400" lvl="1" indent="-317500" algn="l" rtl="0">
              <a:spcBef>
                <a:spcPts val="0"/>
              </a:spcBef>
              <a:spcAft>
                <a:spcPts val="0"/>
              </a:spcAft>
              <a:buSzPts val="1400"/>
              <a:buChar char="○"/>
            </a:pPr>
            <a:r>
              <a:rPr lang="en-GB"/>
              <a:t> </a:t>
            </a:r>
            <a:r>
              <a:rPr lang="en-GB"/>
              <a:t>Work with data scientists, and analysts.</a:t>
            </a:r>
            <a:endParaRPr lang="en-GB"/>
          </a:p>
          <a:p>
            <a:pPr marL="457200" lvl="0" indent="-342900" algn="l" rtl="0">
              <a:spcBef>
                <a:spcPts val="0"/>
              </a:spcBef>
              <a:spcAft>
                <a:spcPts val="0"/>
              </a:spcAft>
              <a:buSzPts val="1800"/>
              <a:buChar char="➢"/>
            </a:pPr>
            <a:r>
              <a:rPr lang="en-GB"/>
              <a:t> Optimize Data Workflows</a:t>
            </a:r>
            <a:endParaRPr lang="en-GB"/>
          </a:p>
          <a:p>
            <a:pPr marL="914400" lvl="1" indent="-317500" algn="l" rtl="0">
              <a:spcBef>
                <a:spcPts val="0"/>
              </a:spcBef>
              <a:spcAft>
                <a:spcPts val="0"/>
              </a:spcAft>
              <a:buSzPts val="1400"/>
              <a:buChar char="○"/>
            </a:pPr>
            <a:r>
              <a:rPr lang="en-GB"/>
              <a:t> </a:t>
            </a:r>
            <a:r>
              <a:rPr lang="en-GB"/>
              <a:t>Automate processes and improve efficiency.</a:t>
            </a:r>
            <a:endParaRPr lang="en-GB"/>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0" name="Shape 130"/>
        <p:cNvGrpSpPr/>
        <p:nvPr/>
      </p:nvGrpSpPr>
      <p:grpSpPr>
        <a:xfrm>
          <a:off x="0" y="0"/>
          <a:ext cx="0" cy="0"/>
          <a:chOff x="0" y="0"/>
          <a:chExt cx="0" cy="0"/>
        </a:xfrm>
      </p:grpSpPr>
      <p:pic>
        <p:nvPicPr>
          <p:cNvPr id="131" name="Google Shape;131;p24"/>
          <p:cNvPicPr preferRelativeResize="0"/>
          <p:nvPr/>
        </p:nvPicPr>
        <p:blipFill rotWithShape="1">
          <a:blip r:embed="rId1"/>
          <a:srcRect l="-480" r="479"/>
          <a:stretch>
            <a:fillRect/>
          </a:stretch>
        </p:blipFill>
        <p:spPr>
          <a:xfrm>
            <a:off x="654775" y="1508649"/>
            <a:ext cx="7481250" cy="3749975"/>
          </a:xfrm>
          <a:prstGeom prst="rect">
            <a:avLst/>
          </a:prstGeom>
          <a:noFill/>
          <a:ln>
            <a:noFill/>
          </a:ln>
        </p:spPr>
      </p:pic>
      <p:sp>
        <p:nvSpPr>
          <p:cNvPr id="132" name="Google Shape;132;p24"/>
          <p:cNvSpPr txBox="1"/>
          <p:nvPr>
            <p:ph type="title"/>
          </p:nvPr>
        </p:nvSpPr>
        <p:spPr>
          <a:xfrm>
            <a:off x="1405200" y="5157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Different Roles</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1455575" y="531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Different Titles</a:t>
            </a:r>
            <a:endParaRPr lang="en-GB"/>
          </a:p>
        </p:txBody>
      </p:sp>
      <p:pic>
        <p:nvPicPr>
          <p:cNvPr id="138" name="Google Shape;138;p25"/>
          <p:cNvPicPr preferRelativeResize="0"/>
          <p:nvPr/>
        </p:nvPicPr>
        <p:blipFill rotWithShape="1">
          <a:blip r:embed="rId1"/>
          <a:srcRect b="26221"/>
          <a:stretch>
            <a:fillRect/>
          </a:stretch>
        </p:blipFill>
        <p:spPr>
          <a:xfrm>
            <a:off x="1294925" y="1792612"/>
            <a:ext cx="6173249" cy="3227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p>
        </p:txBody>
      </p:sp>
      <p:sp>
        <p:nvSpPr>
          <p:cNvPr id="144" name="Google Shape;144;p26"/>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145" name="Google Shape;145;p26"/>
          <p:cNvPicPr preferRelativeResize="0"/>
          <p:nvPr/>
        </p:nvPicPr>
        <p:blipFill>
          <a:blip r:embed="rId1"/>
          <a:stretch>
            <a:fillRect/>
          </a:stretch>
        </p:blipFill>
        <p:spPr>
          <a:xfrm>
            <a:off x="0" y="0"/>
            <a:ext cx="9144003"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1304525" y="488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Engineer Closer Job: </a:t>
            </a:r>
            <a:r>
              <a:rPr lang="en-GB"/>
              <a:t>ETL</a:t>
            </a:r>
            <a:endParaRPr lang="en-GB"/>
          </a:p>
        </p:txBody>
      </p:sp>
      <p:sp>
        <p:nvSpPr>
          <p:cNvPr id="151" name="Google Shape;151;p27"/>
          <p:cNvSpPr txBox="1"/>
          <p:nvPr>
            <p:ph type="body" idx="1"/>
          </p:nvPr>
        </p:nvSpPr>
        <p:spPr>
          <a:xfrm>
            <a:off x="311700" y="1382675"/>
            <a:ext cx="42603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ETL stands for extract, transform, and load and is a traditionally accepted way for organizations to combine data from multiple systems into a single database, data store, data warehouse, or data lake.</a:t>
            </a:r>
            <a:endParaRPr lang="en-GB"/>
          </a:p>
          <a:p>
            <a:pPr marL="0" lvl="0" indent="0" algn="l" rtl="0">
              <a:spcBef>
                <a:spcPts val="0"/>
              </a:spcBef>
              <a:spcAft>
                <a:spcPts val="0"/>
              </a:spcAft>
              <a:buNone/>
            </a:pPr>
          </a:p>
        </p:txBody>
      </p:sp>
      <p:pic>
        <p:nvPicPr>
          <p:cNvPr id="152" name="Google Shape;152;p27"/>
          <p:cNvPicPr preferRelativeResize="0"/>
          <p:nvPr/>
        </p:nvPicPr>
        <p:blipFill rotWithShape="1">
          <a:blip r:embed="rId1"/>
          <a:srcRect l="2167" t="22124" r="2330" b="3181"/>
          <a:stretch>
            <a:fillRect/>
          </a:stretch>
        </p:blipFill>
        <p:spPr>
          <a:xfrm>
            <a:off x="4571988" y="2139500"/>
            <a:ext cx="3959126" cy="1519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56" name="Shape 156"/>
        <p:cNvGrpSpPr/>
        <p:nvPr/>
      </p:nvGrpSpPr>
      <p:grpSpPr>
        <a:xfrm>
          <a:off x="0" y="0"/>
          <a:ext cx="0" cy="0"/>
          <a:chOff x="0" y="0"/>
          <a:chExt cx="0" cy="0"/>
        </a:xfrm>
      </p:grpSpPr>
      <p:sp>
        <p:nvSpPr>
          <p:cNvPr id="157" name="Google Shape;157;p28"/>
          <p:cNvSpPr txBox="1"/>
          <p:nvPr>
            <p:ph type="title"/>
          </p:nvPr>
        </p:nvSpPr>
        <p:spPr>
          <a:xfrm>
            <a:off x="1350925" y="4976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solidFill>
                  <a:srgbClr val="FF0000"/>
                </a:solidFill>
              </a:rPr>
              <a:t>E</a:t>
            </a:r>
            <a:r>
              <a:rPr lang="en-GB"/>
              <a:t>TL: </a:t>
            </a:r>
            <a:r>
              <a:rPr lang="en-GB"/>
              <a:t>Extract</a:t>
            </a:r>
            <a:endParaRPr lang="en-GB"/>
          </a:p>
        </p:txBody>
      </p:sp>
      <p:sp>
        <p:nvSpPr>
          <p:cNvPr id="158" name="Google Shape;158;p28"/>
          <p:cNvSpPr txBox="1"/>
          <p:nvPr>
            <p:ph type="body" idx="1"/>
          </p:nvPr>
        </p:nvSpPr>
        <p:spPr>
          <a:xfrm>
            <a:off x="311700" y="1152475"/>
            <a:ext cx="44085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Extraction is the process of retrieving data from one or more sources—online, on-premises, legacy, SaaS, or others. After the retrieval, or extraction, is complete, the data is loaded into a staging area.</a:t>
            </a:r>
            <a:endParaRPr lang="en-GB"/>
          </a:p>
        </p:txBody>
      </p:sp>
      <p:pic>
        <p:nvPicPr>
          <p:cNvPr id="159" name="Google Shape;159;p28"/>
          <p:cNvPicPr preferRelativeResize="0"/>
          <p:nvPr/>
        </p:nvPicPr>
        <p:blipFill>
          <a:blip r:embed="rId1"/>
          <a:stretch>
            <a:fillRect/>
          </a:stretch>
        </p:blipFill>
        <p:spPr>
          <a:xfrm>
            <a:off x="4473950" y="851075"/>
            <a:ext cx="4572000" cy="31743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63" name="Shape 163"/>
        <p:cNvGrpSpPr/>
        <p:nvPr/>
      </p:nvGrpSpPr>
      <p:grpSpPr>
        <a:xfrm>
          <a:off x="0" y="0"/>
          <a:ext cx="0" cy="0"/>
          <a:chOff x="0" y="0"/>
          <a:chExt cx="0" cy="0"/>
        </a:xfrm>
      </p:grpSpPr>
      <p:sp>
        <p:nvSpPr>
          <p:cNvPr id="164" name="Google Shape;164;p29"/>
          <p:cNvSpPr txBox="1"/>
          <p:nvPr>
            <p:ph type="title"/>
          </p:nvPr>
        </p:nvSpPr>
        <p:spPr>
          <a:xfrm>
            <a:off x="1521925" y="492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Sources have Several Forms</a:t>
            </a:r>
            <a:endParaRPr lang="en-GB"/>
          </a:p>
        </p:txBody>
      </p:sp>
      <p:pic>
        <p:nvPicPr>
          <p:cNvPr id="165" name="Google Shape;165;p29"/>
          <p:cNvPicPr preferRelativeResize="0"/>
          <p:nvPr/>
        </p:nvPicPr>
        <p:blipFill rotWithShape="1">
          <a:blip r:embed="rId1"/>
          <a:srcRect b="7885"/>
          <a:stretch>
            <a:fillRect/>
          </a:stretch>
        </p:blipFill>
        <p:spPr>
          <a:xfrm>
            <a:off x="1615850" y="1327500"/>
            <a:ext cx="5521123" cy="28606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30"/>
          <p:cNvSpPr txBox="1"/>
          <p:nvPr>
            <p:ph type="title"/>
          </p:nvPr>
        </p:nvSpPr>
        <p:spPr>
          <a:xfrm>
            <a:off x="1410100" y="49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structured data?</a:t>
            </a:r>
            <a:endParaRPr lang="en-GB"/>
          </a:p>
          <a:p>
            <a:pPr marL="0" lvl="0" indent="0" algn="l" rtl="0">
              <a:spcBef>
                <a:spcPts val="0"/>
              </a:spcBef>
              <a:spcAft>
                <a:spcPts val="0"/>
              </a:spcAft>
              <a:buNone/>
            </a:pPr>
          </a:p>
        </p:txBody>
      </p:sp>
      <p:sp>
        <p:nvSpPr>
          <p:cNvPr id="171" name="Google Shape;171;p30"/>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Structured data is organized in a clear, predefined format. The standardized nature of structured data makes it easily decipherable by data analytics tools, machine learning algorithms and human users.</a:t>
            </a:r>
            <a:endParaRPr lang="en-GB"/>
          </a:p>
          <a:p>
            <a:pPr marL="0" lvl="0" indent="0" algn="l" rtl="0">
              <a:spcBef>
                <a:spcPts val="0"/>
              </a:spcBef>
              <a:spcAft>
                <a:spcPts val="0"/>
              </a:spcAft>
              <a:buNone/>
            </a:pPr>
          </a:p>
          <a:p>
            <a:pPr marL="0" lvl="0" indent="0" algn="l" rtl="0">
              <a:spcBef>
                <a:spcPts val="0"/>
              </a:spcBef>
              <a:spcAft>
                <a:spcPts val="0"/>
              </a:spcAft>
              <a:buNone/>
            </a:pPr>
            <a:r>
              <a:rPr lang="en-GB"/>
              <a:t>Structured data can include both quantitative data (such as prices or revenue figures) and qualitative data (such as dates, names, addresses and credit card numbers).</a:t>
            </a:r>
            <a:endParaRPr lang="en-GB"/>
          </a:p>
          <a:p>
            <a:pPr marL="0" lvl="0" indent="0" algn="l" rtl="0">
              <a:spcBef>
                <a:spcPts val="0"/>
              </a:spcBef>
              <a:spcAft>
                <a:spcPts val="0"/>
              </a:spcAft>
              <a:buNone/>
            </a:pPr>
          </a:p>
          <a:p>
            <a:pPr marL="0" lvl="0" indent="0" algn="l" rtl="0">
              <a:spcBef>
                <a:spcPts val="0"/>
              </a:spcBef>
              <a:spcAft>
                <a:spcPts val="0"/>
              </a:spcAft>
              <a:buNone/>
            </a:pPr>
            <a:r>
              <a:rPr lang="en-GB"/>
              <a:t>For example, a financial report with company names, expense values and reporting periods organized into rows and columns is considered structured data.</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75" name="Shape 175"/>
        <p:cNvGrpSpPr/>
        <p:nvPr/>
      </p:nvGrpSpPr>
      <p:grpSpPr>
        <a:xfrm>
          <a:off x="0" y="0"/>
          <a:ext cx="0" cy="0"/>
          <a:chOff x="0" y="0"/>
          <a:chExt cx="0" cy="0"/>
        </a:xfrm>
      </p:grpSpPr>
      <p:sp>
        <p:nvSpPr>
          <p:cNvPr id="176" name="Google Shape;176;p31"/>
          <p:cNvSpPr txBox="1"/>
          <p:nvPr>
            <p:ph type="title"/>
          </p:nvPr>
        </p:nvSpPr>
        <p:spPr>
          <a:xfrm>
            <a:off x="1600850" y="537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of Structured Data</a:t>
            </a:r>
            <a:endParaRPr lang="en-GB"/>
          </a:p>
        </p:txBody>
      </p:sp>
      <p:pic>
        <p:nvPicPr>
          <p:cNvPr id="177" name="Google Shape;177;p31"/>
          <p:cNvPicPr preferRelativeResize="0"/>
          <p:nvPr/>
        </p:nvPicPr>
        <p:blipFill rotWithShape="1">
          <a:blip r:embed="rId1"/>
          <a:srcRect t="14653"/>
          <a:stretch>
            <a:fillRect/>
          </a:stretch>
        </p:blipFill>
        <p:spPr>
          <a:xfrm>
            <a:off x="144700" y="1486502"/>
            <a:ext cx="9144003" cy="2777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1344325" y="561575"/>
            <a:ext cx="8520600" cy="68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Agenda</a:t>
            </a:r>
            <a:endParaRPr lang="en-GB"/>
          </a:p>
        </p:txBody>
      </p:sp>
      <p:sp>
        <p:nvSpPr>
          <p:cNvPr id="66" name="Google Shape;66;p14"/>
          <p:cNvSpPr txBox="1"/>
          <p:nvPr>
            <p:ph type="body" idx="1"/>
          </p:nvPr>
        </p:nvSpPr>
        <p:spPr>
          <a:xfrm>
            <a:off x="193100" y="1168100"/>
            <a:ext cx="8520600" cy="39426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What is Data?  </a:t>
            </a:r>
            <a:endParaRPr lang="en-GB"/>
          </a:p>
          <a:p>
            <a:pPr marL="457200" lvl="0" indent="-342900" algn="l" rtl="0">
              <a:spcBef>
                <a:spcPts val="0"/>
              </a:spcBef>
              <a:spcAft>
                <a:spcPts val="0"/>
              </a:spcAft>
              <a:buSzPts val="1800"/>
              <a:buChar char="●"/>
            </a:pPr>
            <a:r>
              <a:rPr lang="en-GB"/>
              <a:t>Why Data is Important?  </a:t>
            </a:r>
            <a:endParaRPr lang="en-GB"/>
          </a:p>
          <a:p>
            <a:pPr marL="457200" lvl="0" indent="-342900" algn="l" rtl="0">
              <a:spcBef>
                <a:spcPts val="0"/>
              </a:spcBef>
              <a:spcAft>
                <a:spcPts val="0"/>
              </a:spcAft>
              <a:buSzPts val="1800"/>
              <a:buChar char="●"/>
            </a:pPr>
            <a:r>
              <a:rPr lang="en-GB"/>
              <a:t>What is Data Engineering?  </a:t>
            </a:r>
            <a:endParaRPr lang="en-GB"/>
          </a:p>
          <a:p>
            <a:pPr marL="457200" lvl="0" indent="-342900" algn="l" rtl="0">
              <a:spcBef>
                <a:spcPts val="0"/>
              </a:spcBef>
              <a:spcAft>
                <a:spcPts val="0"/>
              </a:spcAft>
              <a:buSzPts val="1800"/>
              <a:buChar char="●"/>
            </a:pPr>
            <a:r>
              <a:rPr lang="en-GB"/>
              <a:t>Data Engineering Lifecycle  </a:t>
            </a:r>
            <a:endParaRPr lang="en-GB"/>
          </a:p>
          <a:p>
            <a:pPr marL="457200" lvl="0" indent="-342900" algn="l" rtl="0">
              <a:spcBef>
                <a:spcPts val="0"/>
              </a:spcBef>
              <a:spcAft>
                <a:spcPts val="0"/>
              </a:spcAft>
              <a:buSzPts val="1800"/>
              <a:buChar char="●"/>
            </a:pPr>
            <a:r>
              <a:rPr lang="en-GB"/>
              <a:t>Different Roles &amp; Titles in Data Engineering  </a:t>
            </a:r>
            <a:endParaRPr lang="en-GB"/>
          </a:p>
          <a:p>
            <a:pPr marL="457200" lvl="0" indent="-342900" algn="l" rtl="0">
              <a:spcBef>
                <a:spcPts val="0"/>
              </a:spcBef>
              <a:spcAft>
                <a:spcPts val="0"/>
              </a:spcAft>
              <a:buSzPts val="1800"/>
              <a:buChar char="●"/>
            </a:pPr>
            <a:r>
              <a:rPr lang="en-GB"/>
              <a:t>ETL (Extract, Transform, Load) Process  </a:t>
            </a:r>
            <a:endParaRPr lang="en-GB"/>
          </a:p>
          <a:p>
            <a:pPr marL="457200" lvl="0" indent="-342900" algn="l" rtl="0">
              <a:spcBef>
                <a:spcPts val="0"/>
              </a:spcBef>
              <a:spcAft>
                <a:spcPts val="0"/>
              </a:spcAft>
              <a:buSzPts val="1800"/>
              <a:buChar char="●"/>
            </a:pPr>
            <a:r>
              <a:rPr lang="en-GB"/>
              <a:t>Types of Data  </a:t>
            </a:r>
            <a:endParaRPr lang="en-GB"/>
          </a:p>
          <a:p>
            <a:pPr marL="457200" lvl="0" indent="-342900" algn="l" rtl="0">
              <a:spcBef>
                <a:spcPts val="0"/>
              </a:spcBef>
              <a:spcAft>
                <a:spcPts val="0"/>
              </a:spcAft>
              <a:buSzPts val="1800"/>
              <a:buChar char="●"/>
            </a:pPr>
            <a:r>
              <a:rPr lang="en-GB"/>
              <a:t>Storage in Data Engineering  </a:t>
            </a:r>
            <a:endParaRPr lang="en-GB"/>
          </a:p>
          <a:p>
            <a:pPr marL="457200" lvl="0" indent="-342900" algn="l" rtl="0">
              <a:spcBef>
                <a:spcPts val="0"/>
              </a:spcBef>
              <a:spcAft>
                <a:spcPts val="0"/>
              </a:spcAft>
              <a:buSzPts val="1800"/>
              <a:buChar char="●"/>
            </a:pPr>
            <a:r>
              <a:rPr lang="en-GB"/>
              <a:t>Uber Use Case  </a:t>
            </a:r>
            <a:endParaRPr lang="en-GB"/>
          </a:p>
          <a:p>
            <a:pPr marL="457200" lvl="0" indent="-342900" algn="l" rtl="0">
              <a:spcBef>
                <a:spcPts val="0"/>
              </a:spcBef>
              <a:spcAft>
                <a:spcPts val="0"/>
              </a:spcAft>
              <a:buSzPts val="1800"/>
              <a:buChar char="●"/>
            </a:pPr>
            <a:r>
              <a:rPr lang="en-GB"/>
              <a:t>Tools &amp; Technologies  </a:t>
            </a:r>
            <a:endParaRPr lang="en-GB"/>
          </a:p>
          <a:p>
            <a:pPr marL="457200" lvl="0" indent="-342900" algn="l" rtl="0">
              <a:spcBef>
                <a:spcPts val="0"/>
              </a:spcBef>
              <a:spcAft>
                <a:spcPts val="0"/>
              </a:spcAft>
              <a:buSzPts val="1800"/>
              <a:buChar char="●"/>
            </a:pPr>
            <a:r>
              <a:rPr lang="en-GB"/>
              <a:t>Course Modules </a:t>
            </a:r>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81" name="Shape 181"/>
        <p:cNvGrpSpPr/>
        <p:nvPr/>
      </p:nvGrpSpPr>
      <p:grpSpPr>
        <a:xfrm>
          <a:off x="0" y="0"/>
          <a:ext cx="0" cy="0"/>
          <a:chOff x="0" y="0"/>
          <a:chExt cx="0" cy="0"/>
        </a:xfrm>
      </p:grpSpPr>
      <p:sp>
        <p:nvSpPr>
          <p:cNvPr id="182" name="Google Shape;182;p32"/>
          <p:cNvSpPr txBox="1"/>
          <p:nvPr>
            <p:ph type="title"/>
          </p:nvPr>
        </p:nvSpPr>
        <p:spPr>
          <a:xfrm>
            <a:off x="1245675" y="5239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 is unstructured data?</a:t>
            </a:r>
            <a:endParaRPr lang="en-GB"/>
          </a:p>
          <a:p>
            <a:pPr marL="0" lvl="0" indent="0" algn="l" rtl="0">
              <a:spcBef>
                <a:spcPts val="0"/>
              </a:spcBef>
              <a:spcAft>
                <a:spcPts val="0"/>
              </a:spcAft>
              <a:buNone/>
            </a:pPr>
          </a:p>
        </p:txBody>
      </p:sp>
      <p:sp>
        <p:nvSpPr>
          <p:cNvPr id="183" name="Google Shape;183;p32"/>
          <p:cNvSpPr txBox="1"/>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a:t>Unstructured data does not have a predefined format.</a:t>
            </a:r>
            <a:endParaRPr lang="en-GB"/>
          </a:p>
          <a:p>
            <a:pPr marL="0" lvl="0" indent="0" algn="l" rtl="0">
              <a:spcBef>
                <a:spcPts val="0"/>
              </a:spcBef>
              <a:spcAft>
                <a:spcPts val="0"/>
              </a:spcAft>
              <a:buNone/>
            </a:pPr>
            <a:r>
              <a:rPr lang="en-GB"/>
              <a:t>Unstructured data can contain both textual and non-textual data and both qualitative (social media comments) and quantitative (figures embedded in text) data.</a:t>
            </a:r>
            <a:endParaRPr lang="en-GB"/>
          </a:p>
          <a:p>
            <a:pPr marL="0" lvl="0" indent="0" algn="l" rtl="0">
              <a:spcBef>
                <a:spcPts val="0"/>
              </a:spcBef>
              <a:spcAft>
                <a:spcPts val="0"/>
              </a:spcAft>
              <a:buNone/>
            </a:pPr>
          </a:p>
          <a:p>
            <a:pPr marL="0" lvl="0" indent="0" algn="l" rtl="0">
              <a:spcBef>
                <a:spcPts val="0"/>
              </a:spcBef>
              <a:spcAft>
                <a:spcPts val="0"/>
              </a:spcAft>
              <a:buNone/>
            </a:pPr>
            <a:r>
              <a:rPr lang="en-GB"/>
              <a:t>Examples of unstructured data from textual data sources include, Emails, Text documents, Social media posts, Call transcripts, Message text files, such as those from Microsoft Teams or Slack</a:t>
            </a:r>
            <a:endParaRPr lang="en-GB"/>
          </a:p>
          <a:p>
            <a:pPr marL="0" lvl="0" indent="0" algn="l" rtl="0">
              <a:spcBef>
                <a:spcPts val="0"/>
              </a:spcBef>
              <a:spcAft>
                <a:spcPts val="0"/>
              </a:spcAft>
              <a:buNone/>
            </a:pPr>
          </a:p>
          <a:p>
            <a:pPr marL="0" lvl="0" indent="0" algn="l" rtl="0">
              <a:spcBef>
                <a:spcPts val="0"/>
              </a:spcBef>
              <a:spcAft>
                <a:spcPts val="0"/>
              </a:spcAft>
              <a:buNone/>
            </a:pPr>
            <a:r>
              <a:rPr lang="en-GB"/>
              <a:t>Examples of non-textual unstructured data include, Image files (JPEG, GIF and PNG), Multimedia files, Video files, Mobile activity, Sensor data from (IoT) devices</a:t>
            </a:r>
            <a:endParaRPr lang="en-GB"/>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87" name="Shape 187"/>
        <p:cNvGrpSpPr/>
        <p:nvPr/>
      </p:nvGrpSpPr>
      <p:grpSpPr>
        <a:xfrm>
          <a:off x="0" y="0"/>
          <a:ext cx="0" cy="0"/>
          <a:chOff x="0" y="0"/>
          <a:chExt cx="0" cy="0"/>
        </a:xfrm>
      </p:grpSpPr>
      <p:sp>
        <p:nvSpPr>
          <p:cNvPr id="188" name="Google Shape;188;p33"/>
          <p:cNvSpPr txBox="1"/>
          <p:nvPr>
            <p:ph type="title"/>
          </p:nvPr>
        </p:nvSpPr>
        <p:spPr>
          <a:xfrm>
            <a:off x="1390375" y="4713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a:t>
            </a:r>
            <a:endParaRPr lang="en-GB"/>
          </a:p>
        </p:txBody>
      </p:sp>
      <p:pic>
        <p:nvPicPr>
          <p:cNvPr id="189" name="Google Shape;189;p33"/>
          <p:cNvPicPr preferRelativeResize="0"/>
          <p:nvPr/>
        </p:nvPicPr>
        <p:blipFill>
          <a:blip r:embed="rId1"/>
          <a:stretch>
            <a:fillRect/>
          </a:stretch>
        </p:blipFill>
        <p:spPr>
          <a:xfrm>
            <a:off x="152400" y="1170125"/>
            <a:ext cx="3594924" cy="3820974"/>
          </a:xfrm>
          <a:prstGeom prst="rect">
            <a:avLst/>
          </a:prstGeom>
          <a:noFill/>
          <a:ln>
            <a:noFill/>
          </a:ln>
        </p:spPr>
      </p:pic>
      <p:pic>
        <p:nvPicPr>
          <p:cNvPr id="190" name="Google Shape;190;p33"/>
          <p:cNvPicPr preferRelativeResize="0"/>
          <p:nvPr/>
        </p:nvPicPr>
        <p:blipFill>
          <a:blip r:embed="rId2"/>
          <a:stretch>
            <a:fillRect/>
          </a:stretch>
        </p:blipFill>
        <p:spPr>
          <a:xfrm>
            <a:off x="3899725" y="239150"/>
            <a:ext cx="4665200" cy="2332600"/>
          </a:xfrm>
          <a:prstGeom prst="rect">
            <a:avLst/>
          </a:prstGeom>
          <a:noFill/>
          <a:ln>
            <a:noFill/>
          </a:ln>
        </p:spPr>
      </p:pic>
      <p:pic>
        <p:nvPicPr>
          <p:cNvPr id="191" name="Google Shape;191;p33"/>
          <p:cNvPicPr preferRelativeResize="0"/>
          <p:nvPr/>
        </p:nvPicPr>
        <p:blipFill>
          <a:blip r:embed="rId3"/>
          <a:stretch>
            <a:fillRect/>
          </a:stretch>
        </p:blipFill>
        <p:spPr>
          <a:xfrm>
            <a:off x="5320149" y="2204175"/>
            <a:ext cx="2266952" cy="226695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5" name="Shape 195"/>
        <p:cNvGrpSpPr/>
        <p:nvPr/>
      </p:nvGrpSpPr>
      <p:grpSpPr>
        <a:xfrm>
          <a:off x="0" y="0"/>
          <a:ext cx="0" cy="0"/>
          <a:chOff x="0" y="0"/>
          <a:chExt cx="0" cy="0"/>
        </a:xfrm>
      </p:grpSpPr>
      <p:sp>
        <p:nvSpPr>
          <p:cNvPr id="196" name="Google Shape;196;p34"/>
          <p:cNvSpPr txBox="1"/>
          <p:nvPr>
            <p:ph type="title"/>
          </p:nvPr>
        </p:nvSpPr>
        <p:spPr>
          <a:xfrm>
            <a:off x="1165050" y="50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What is semi-structured data?</a:t>
            </a:r>
            <a:endParaRPr lang="en-GB"/>
          </a:p>
          <a:p>
            <a:pPr marL="0" lvl="0" indent="0" algn="l" rtl="0">
              <a:spcBef>
                <a:spcPts val="0"/>
              </a:spcBef>
              <a:spcAft>
                <a:spcPts val="0"/>
              </a:spcAft>
              <a:buNone/>
            </a:pPr>
          </a:p>
        </p:txBody>
      </p:sp>
      <p:sp>
        <p:nvSpPr>
          <p:cNvPr id="197" name="Google Shape;197;p34"/>
          <p:cNvSpPr txBox="1"/>
          <p:nvPr>
            <p:ph type="body" idx="1"/>
          </p:nvPr>
        </p:nvSpPr>
        <p:spPr>
          <a:xfrm>
            <a:off x="311700" y="1356025"/>
            <a:ext cx="8520600" cy="34164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SzPts val="605"/>
              <a:buNone/>
            </a:pPr>
            <a:r>
              <a:rPr lang="en-GB" sz="1190"/>
              <a:t>Semi-structured data has a loose structure but not a rigid schema like structured data.</a:t>
            </a:r>
            <a:endParaRPr sz="1190"/>
          </a:p>
          <a:p>
            <a:pPr marL="0" lvl="0" indent="0" algn="l" rtl="0">
              <a:lnSpc>
                <a:spcPct val="105000"/>
              </a:lnSpc>
              <a:spcBef>
                <a:spcPts val="0"/>
              </a:spcBef>
              <a:spcAft>
                <a:spcPts val="0"/>
              </a:spcAft>
              <a:buSzPts val="605"/>
              <a:buNone/>
            </a:pPr>
            <a:r>
              <a:rPr lang="en-GB" sz="1190"/>
              <a:t>Semi-structured data contains tags or markers to separate data elements but does not conform to a strict table format as in relational databases.</a:t>
            </a:r>
            <a:endParaRPr sz="1190"/>
          </a:p>
          <a:p>
            <a:pPr marL="0" lvl="0" indent="0" algn="l" rtl="0">
              <a:lnSpc>
                <a:spcPct val="105000"/>
              </a:lnSpc>
              <a:spcBef>
                <a:spcPts val="0"/>
              </a:spcBef>
              <a:spcAft>
                <a:spcPts val="0"/>
              </a:spcAft>
              <a:buSzPts val="605"/>
              <a:buNone/>
            </a:pPr>
            <a:endParaRPr sz="1190"/>
          </a:p>
          <a:p>
            <a:pPr marL="0" lvl="0" indent="0" algn="l" rtl="0">
              <a:lnSpc>
                <a:spcPct val="105000"/>
              </a:lnSpc>
              <a:spcBef>
                <a:spcPts val="0"/>
              </a:spcBef>
              <a:spcAft>
                <a:spcPts val="0"/>
              </a:spcAft>
              <a:buSzPts val="605"/>
              <a:buNone/>
            </a:pPr>
            <a:r>
              <a:rPr lang="en-GB" sz="1190"/>
              <a:t>Examples of semi-structured data from textual data sources include:</a:t>
            </a:r>
            <a:endParaRPr sz="1190"/>
          </a:p>
          <a:p>
            <a:pPr marL="0" lvl="0" indent="0" algn="l" rtl="0">
              <a:lnSpc>
                <a:spcPct val="105000"/>
              </a:lnSpc>
              <a:spcBef>
                <a:spcPts val="0"/>
              </a:spcBef>
              <a:spcAft>
                <a:spcPts val="0"/>
              </a:spcAft>
              <a:buSzPts val="605"/>
              <a:buNone/>
            </a:pPr>
            <a:endParaRPr sz="1190"/>
          </a:p>
          <a:p>
            <a:pPr marL="0" lvl="0" indent="0" algn="l" rtl="0">
              <a:lnSpc>
                <a:spcPct val="105000"/>
              </a:lnSpc>
              <a:spcBef>
                <a:spcPts val="0"/>
              </a:spcBef>
              <a:spcAft>
                <a:spcPts val="0"/>
              </a:spcAft>
              <a:buSzPts val="605"/>
              <a:buNone/>
            </a:pPr>
            <a:r>
              <a:rPr lang="en-GB" sz="1190"/>
              <a:t>* JSON (JavaScript Object Notation) files</a:t>
            </a:r>
            <a:endParaRPr sz="1190"/>
          </a:p>
          <a:p>
            <a:pPr marL="0" lvl="0" indent="0" algn="l" rtl="0">
              <a:lnSpc>
                <a:spcPct val="105000"/>
              </a:lnSpc>
              <a:spcBef>
                <a:spcPts val="0"/>
              </a:spcBef>
              <a:spcAft>
                <a:spcPts val="0"/>
              </a:spcAft>
              <a:buSzPts val="605"/>
              <a:buNone/>
            </a:pPr>
            <a:r>
              <a:rPr lang="en-GB" sz="1190"/>
              <a:t>* XML (eXtensible Markup Language) documents</a:t>
            </a:r>
            <a:endParaRPr sz="1190"/>
          </a:p>
          <a:p>
            <a:pPr marL="0" lvl="0" indent="0" algn="l" rtl="0">
              <a:lnSpc>
                <a:spcPct val="105000"/>
              </a:lnSpc>
              <a:spcBef>
                <a:spcPts val="0"/>
              </a:spcBef>
              <a:spcAft>
                <a:spcPts val="0"/>
              </a:spcAft>
              <a:buSzPts val="605"/>
              <a:buNone/>
            </a:pPr>
            <a:r>
              <a:rPr lang="en-GB" sz="1190"/>
              <a:t>* YAML files</a:t>
            </a:r>
            <a:endParaRPr sz="1190"/>
          </a:p>
          <a:p>
            <a:pPr marL="0" lvl="0" indent="0" algn="l" rtl="0">
              <a:lnSpc>
                <a:spcPct val="105000"/>
              </a:lnSpc>
              <a:spcBef>
                <a:spcPts val="0"/>
              </a:spcBef>
              <a:spcAft>
                <a:spcPts val="0"/>
              </a:spcAft>
              <a:buSzPts val="605"/>
              <a:buNone/>
            </a:pPr>
            <a:r>
              <a:rPr lang="en-GB" sz="1190"/>
              <a:t>* NoSQL databases (e.g., MongoDB, Couchbase)</a:t>
            </a:r>
            <a:endParaRPr sz="1190"/>
          </a:p>
          <a:p>
            <a:pPr marL="0" lvl="0" indent="0" algn="l" rtl="0">
              <a:lnSpc>
                <a:spcPct val="105000"/>
              </a:lnSpc>
              <a:spcBef>
                <a:spcPts val="0"/>
              </a:spcBef>
              <a:spcAft>
                <a:spcPts val="0"/>
              </a:spcAft>
              <a:buSzPts val="605"/>
              <a:buNone/>
            </a:pPr>
            <a:r>
              <a:rPr lang="en-GB" sz="1190"/>
              <a:t>* Email metadata (sender, recipient, timestamp, subject)</a:t>
            </a:r>
            <a:endParaRPr sz="1190"/>
          </a:p>
          <a:p>
            <a:pPr marL="0" lvl="0" indent="0" algn="l" rtl="0">
              <a:lnSpc>
                <a:spcPct val="105000"/>
              </a:lnSpc>
              <a:spcBef>
                <a:spcPts val="0"/>
              </a:spcBef>
              <a:spcAft>
                <a:spcPts val="0"/>
              </a:spcAft>
              <a:buSzPts val="605"/>
              <a:buNone/>
            </a:pPr>
            <a:endParaRPr sz="1190"/>
          </a:p>
          <a:p>
            <a:pPr marL="0" lvl="0" indent="0" algn="l" rtl="0">
              <a:lnSpc>
                <a:spcPct val="105000"/>
              </a:lnSpc>
              <a:spcBef>
                <a:spcPts val="0"/>
              </a:spcBef>
              <a:spcAft>
                <a:spcPts val="0"/>
              </a:spcAft>
              <a:buSzPts val="605"/>
              <a:buNone/>
            </a:pPr>
            <a:r>
              <a:rPr lang="en-GB" sz="1190"/>
              <a:t>Examples of semi-structured data from non-textual sources include:</a:t>
            </a:r>
            <a:endParaRPr sz="1190"/>
          </a:p>
          <a:p>
            <a:pPr marL="0" lvl="0" indent="0" algn="l" rtl="0">
              <a:lnSpc>
                <a:spcPct val="105000"/>
              </a:lnSpc>
              <a:spcBef>
                <a:spcPts val="0"/>
              </a:spcBef>
              <a:spcAft>
                <a:spcPts val="0"/>
              </a:spcAft>
              <a:buSzPts val="605"/>
              <a:buNone/>
            </a:pPr>
            <a:endParaRPr sz="1190"/>
          </a:p>
          <a:p>
            <a:pPr marL="0" lvl="0" indent="0" algn="l" rtl="0">
              <a:lnSpc>
                <a:spcPct val="105000"/>
              </a:lnSpc>
              <a:spcBef>
                <a:spcPts val="0"/>
              </a:spcBef>
              <a:spcAft>
                <a:spcPts val="0"/>
              </a:spcAft>
              <a:buSzPts val="605"/>
              <a:buNone/>
            </a:pPr>
            <a:r>
              <a:rPr lang="en-GB" sz="1190"/>
              <a:t>* Log files from web servers or applications</a:t>
            </a:r>
            <a:endParaRPr sz="1190"/>
          </a:p>
          <a:p>
            <a:pPr marL="0" lvl="0" indent="0" algn="l" rtl="0">
              <a:lnSpc>
                <a:spcPct val="105000"/>
              </a:lnSpc>
              <a:spcBef>
                <a:spcPts val="0"/>
              </a:spcBef>
              <a:spcAft>
                <a:spcPts val="0"/>
              </a:spcAft>
              <a:buSzPts val="605"/>
              <a:buNone/>
            </a:pPr>
            <a:r>
              <a:rPr lang="en-GB" sz="1190"/>
              <a:t>* Sensor logs with labeled fields (e.g., temperature: 22.5, humidity: 70%)</a:t>
            </a:r>
            <a:endParaRPr sz="1190"/>
          </a:p>
          <a:p>
            <a:pPr marL="0" lvl="0" indent="0" algn="l" rtl="0">
              <a:lnSpc>
                <a:spcPct val="105000"/>
              </a:lnSpc>
              <a:spcBef>
                <a:spcPts val="0"/>
              </a:spcBef>
              <a:spcAft>
                <a:spcPts val="0"/>
              </a:spcAft>
              <a:buSzPts val="605"/>
              <a:buNone/>
            </a:pPr>
            <a:r>
              <a:rPr lang="en-GB" sz="1190"/>
              <a:t>* Configuration files</a:t>
            </a:r>
            <a:endParaRPr sz="1190"/>
          </a:p>
          <a:p>
            <a:pPr marL="0" lvl="0" indent="0" algn="l" rtl="0">
              <a:lnSpc>
                <a:spcPct val="105000"/>
              </a:lnSpc>
              <a:spcBef>
                <a:spcPts val="0"/>
              </a:spcBef>
              <a:spcAft>
                <a:spcPts val="0"/>
              </a:spcAft>
              <a:buSzPts val="605"/>
              <a:buNone/>
            </a:pPr>
            <a:r>
              <a:rPr lang="en-GB" sz="1190"/>
              <a:t>* Streaming data with nested structures (e.g., telemetry data)</a:t>
            </a:r>
            <a:endParaRPr sz="1190"/>
          </a:p>
          <a:p>
            <a:pPr marL="0" lvl="0" indent="0" algn="l" rtl="0">
              <a:lnSpc>
                <a:spcPct val="105000"/>
              </a:lnSpc>
              <a:spcBef>
                <a:spcPts val="0"/>
              </a:spcBef>
              <a:spcAft>
                <a:spcPts val="0"/>
              </a:spcAft>
              <a:buSzPts val="605"/>
              <a:buNone/>
            </a:pPr>
            <a:r>
              <a:rPr lang="en-GB" sz="1190"/>
              <a:t>* Tagged image or video metadata (EXIF data)</a:t>
            </a:r>
            <a:endParaRPr sz="1190"/>
          </a:p>
          <a:p>
            <a:pPr marL="0" lvl="0" indent="0" algn="l" rtl="0">
              <a:lnSpc>
                <a:spcPct val="105000"/>
              </a:lnSpc>
              <a:spcBef>
                <a:spcPts val="0"/>
              </a:spcBef>
              <a:spcAft>
                <a:spcPts val="0"/>
              </a:spcAft>
              <a:buSzPts val="605"/>
              <a:buNone/>
            </a:pPr>
            <a:endParaRPr sz="119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01" name="Shape 201"/>
        <p:cNvGrpSpPr/>
        <p:nvPr/>
      </p:nvGrpSpPr>
      <p:grpSpPr>
        <a:xfrm>
          <a:off x="0" y="0"/>
          <a:ext cx="0" cy="0"/>
          <a:chOff x="0" y="0"/>
          <a:chExt cx="0" cy="0"/>
        </a:xfrm>
      </p:grpSpPr>
      <p:sp>
        <p:nvSpPr>
          <p:cNvPr id="202" name="Google Shape;202;p35"/>
          <p:cNvSpPr txBox="1"/>
          <p:nvPr>
            <p:ph type="title"/>
          </p:nvPr>
        </p:nvSpPr>
        <p:spPr>
          <a:xfrm>
            <a:off x="129175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Semi-</a:t>
            </a:r>
            <a:r>
              <a:rPr lang="en-GB"/>
              <a:t>structured Example</a:t>
            </a:r>
            <a:endParaRPr lang="en-GB"/>
          </a:p>
        </p:txBody>
      </p:sp>
      <p:sp>
        <p:nvSpPr>
          <p:cNvPr id="203" name="Google Shape;203;p35"/>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p>
        </p:txBody>
      </p:sp>
      <p:pic>
        <p:nvPicPr>
          <p:cNvPr id="204" name="Google Shape;204;p35"/>
          <p:cNvPicPr preferRelativeResize="0"/>
          <p:nvPr/>
        </p:nvPicPr>
        <p:blipFill>
          <a:blip r:embed="rId1"/>
          <a:stretch>
            <a:fillRect/>
          </a:stretch>
        </p:blipFill>
        <p:spPr>
          <a:xfrm>
            <a:off x="0" y="1017737"/>
            <a:ext cx="9144003" cy="397817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08" name="Shape 208"/>
        <p:cNvGrpSpPr/>
        <p:nvPr/>
      </p:nvGrpSpPr>
      <p:grpSpPr>
        <a:xfrm>
          <a:off x="0" y="0"/>
          <a:ext cx="0" cy="0"/>
          <a:chOff x="0" y="0"/>
          <a:chExt cx="0" cy="0"/>
        </a:xfrm>
      </p:grpSpPr>
      <p:sp>
        <p:nvSpPr>
          <p:cNvPr id="209" name="Google Shape;209;p36"/>
          <p:cNvSpPr txBox="1"/>
          <p:nvPr>
            <p:ph type="title"/>
          </p:nvPr>
        </p:nvSpPr>
        <p:spPr>
          <a:xfrm>
            <a:off x="1600875" y="5634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a:t>
            </a:r>
            <a:r>
              <a:rPr lang="en-GB">
                <a:solidFill>
                  <a:srgbClr val="FF0000"/>
                </a:solidFill>
              </a:rPr>
              <a:t>T</a:t>
            </a:r>
            <a:r>
              <a:rPr lang="en-GB"/>
              <a:t>L: </a:t>
            </a:r>
            <a:r>
              <a:rPr lang="en-GB"/>
              <a:t>Transformation</a:t>
            </a:r>
            <a:endParaRPr lang="en-GB"/>
          </a:p>
          <a:p>
            <a:pPr marL="0" lvl="0" indent="0" algn="l" rtl="0">
              <a:spcBef>
                <a:spcPts val="0"/>
              </a:spcBef>
              <a:spcAft>
                <a:spcPts val="0"/>
              </a:spcAft>
              <a:buNone/>
            </a:pPr>
          </a:p>
        </p:txBody>
      </p:sp>
      <p:sp>
        <p:nvSpPr>
          <p:cNvPr id="210" name="Google Shape;210;p36"/>
          <p:cNvSpPr txBox="1"/>
          <p:nvPr>
            <p:ph type="body" idx="1"/>
          </p:nvPr>
        </p:nvSpPr>
        <p:spPr>
          <a:xfrm>
            <a:off x="311700" y="149450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T</a:t>
            </a:r>
            <a:r>
              <a:rPr lang="en-GB"/>
              <a:t>ransformation involves taking that data, cleaning it, and putting it into a common format, so it can be stored in a targeted database, data store, data warehouse, or data lake. Cleaning typically involves taking out duplicate, incomplete, or obviously erroneous records.</a:t>
            </a:r>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14" name="Shape 214"/>
        <p:cNvGrpSpPr/>
        <p:nvPr/>
      </p:nvGrpSpPr>
      <p:grpSpPr>
        <a:xfrm>
          <a:off x="0" y="0"/>
          <a:ext cx="0" cy="0"/>
          <a:chOff x="0" y="0"/>
          <a:chExt cx="0" cy="0"/>
        </a:xfrm>
      </p:grpSpPr>
      <p:sp>
        <p:nvSpPr>
          <p:cNvPr id="215" name="Google Shape;215;p37"/>
          <p:cNvSpPr txBox="1"/>
          <p:nvPr>
            <p:ph type="title"/>
          </p:nvPr>
        </p:nvSpPr>
        <p:spPr>
          <a:xfrm>
            <a:off x="1348100" y="4287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Example: </a:t>
            </a:r>
            <a:r>
              <a:rPr lang="en-GB"/>
              <a:t>Raw Data (Before Transformation) Vs. After </a:t>
            </a:r>
            <a:endParaRPr lang="en-GB"/>
          </a:p>
        </p:txBody>
      </p:sp>
      <p:pic>
        <p:nvPicPr>
          <p:cNvPr id="216" name="Google Shape;216;p37"/>
          <p:cNvPicPr preferRelativeResize="0"/>
          <p:nvPr/>
        </p:nvPicPr>
        <p:blipFill>
          <a:blip r:embed="rId1"/>
          <a:stretch>
            <a:fillRect/>
          </a:stretch>
        </p:blipFill>
        <p:spPr>
          <a:xfrm>
            <a:off x="1174300" y="1082325"/>
            <a:ext cx="7296500" cy="1803425"/>
          </a:xfrm>
          <a:prstGeom prst="rect">
            <a:avLst/>
          </a:prstGeom>
          <a:noFill/>
          <a:ln>
            <a:noFill/>
          </a:ln>
        </p:spPr>
      </p:pic>
      <p:pic>
        <p:nvPicPr>
          <p:cNvPr id="217" name="Google Shape;217;p37"/>
          <p:cNvPicPr preferRelativeResize="0"/>
          <p:nvPr/>
        </p:nvPicPr>
        <p:blipFill>
          <a:blip r:embed="rId2"/>
          <a:stretch>
            <a:fillRect/>
          </a:stretch>
        </p:blipFill>
        <p:spPr>
          <a:xfrm>
            <a:off x="790825" y="2966599"/>
            <a:ext cx="8353175" cy="2045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1443000" y="53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Transformation Steps Taken:</a:t>
            </a:r>
            <a:endParaRPr lang="en-GB"/>
          </a:p>
          <a:p>
            <a:pPr marL="0" lvl="0" indent="0" algn="l" rtl="0">
              <a:spcBef>
                <a:spcPts val="0"/>
              </a:spcBef>
              <a:spcAft>
                <a:spcPts val="0"/>
              </a:spcAft>
              <a:buNone/>
            </a:pPr>
          </a:p>
        </p:txBody>
      </p:sp>
      <p:sp>
        <p:nvSpPr>
          <p:cNvPr id="223" name="Google Shape;223;p38"/>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GB"/>
              <a:t>Convert date formats to a standard format (YYYY-MM-DD)</a:t>
            </a:r>
            <a:endParaRPr lang="en-GB"/>
          </a:p>
          <a:p>
            <a:pPr marL="457200" lvl="0" indent="-342900" algn="l" rtl="0">
              <a:spcBef>
                <a:spcPts val="0"/>
              </a:spcBef>
              <a:spcAft>
                <a:spcPts val="0"/>
              </a:spcAft>
              <a:buSzPts val="1800"/>
              <a:buChar char="●"/>
            </a:pPr>
            <a:r>
              <a:rPr lang="en-GB"/>
              <a:t>Remove duplicates and NULL values</a:t>
            </a:r>
            <a:endParaRPr lang="en-GB"/>
          </a:p>
          <a:p>
            <a:pPr marL="457200" lvl="0" indent="-342900" algn="l" rtl="0">
              <a:spcBef>
                <a:spcPts val="0"/>
              </a:spcBef>
              <a:spcAft>
                <a:spcPts val="0"/>
              </a:spcAft>
              <a:buSzPts val="1800"/>
              <a:buChar char="●"/>
            </a:pPr>
            <a:r>
              <a:rPr lang="en-GB"/>
              <a:t>Convert negative amounts to absolute values (if applicable)</a:t>
            </a:r>
            <a:endParaRPr lang="en-GB"/>
          </a:p>
          <a:p>
            <a:pPr marL="457200" lvl="0" indent="-342900" algn="l" rtl="0">
              <a:spcBef>
                <a:spcPts val="0"/>
              </a:spcBef>
              <a:spcAft>
                <a:spcPts val="0"/>
              </a:spcAft>
              <a:buSzPts val="1800"/>
              <a:buChar char="●"/>
            </a:pPr>
            <a:r>
              <a:rPr lang="en-GB"/>
              <a:t>Standardize country names</a:t>
            </a:r>
            <a:endParaRPr lang="en-GB"/>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1383825" y="517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000"/>
              <a:buFont typeface="Arial" panose="020B0604020202020204"/>
              <a:buNone/>
            </a:pPr>
            <a:r>
              <a:rPr lang="en-GB"/>
              <a:t>E</a:t>
            </a:r>
            <a:r>
              <a:rPr lang="en-GB">
                <a:solidFill>
                  <a:srgbClr val="000000"/>
                </a:solidFill>
              </a:rPr>
              <a:t>T</a:t>
            </a:r>
            <a:r>
              <a:rPr lang="en-GB">
                <a:solidFill>
                  <a:srgbClr val="FF0000"/>
                </a:solidFill>
              </a:rPr>
              <a:t>L</a:t>
            </a:r>
            <a:r>
              <a:rPr lang="en-GB"/>
              <a:t>: Load</a:t>
            </a:r>
            <a:endParaRPr lang="en-GB"/>
          </a:p>
          <a:p>
            <a:pPr marL="0" lvl="0" indent="0" algn="l" rtl="0">
              <a:spcBef>
                <a:spcPts val="0"/>
              </a:spcBef>
              <a:spcAft>
                <a:spcPts val="0"/>
              </a:spcAft>
              <a:buNone/>
            </a:pPr>
            <a:endParaRPr b="1"/>
          </a:p>
        </p:txBody>
      </p:sp>
      <p:sp>
        <p:nvSpPr>
          <p:cNvPr id="229" name="Google Shape;229;p3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Loading is the process of inserting that formatted data into the target database, data store, data warehouse, or data lake.</a:t>
            </a:r>
            <a:endParaRPr lang="en-GB"/>
          </a:p>
          <a:p>
            <a:pPr marL="0" lvl="0" indent="0" algn="l" rtl="0">
              <a:spcBef>
                <a:spcPts val="0"/>
              </a:spcBef>
              <a:spcAft>
                <a:spcPts val="0"/>
              </a:spcAft>
              <a:buNone/>
            </a:pPr>
            <a:r>
              <a:rPr lang="en-GB" b="1">
                <a:solidFill>
                  <a:schemeClr val="dk1"/>
                </a:solidFill>
              </a:rPr>
              <a:t>Scenario</a:t>
            </a:r>
            <a:endParaRPr b="1">
              <a:solidFill>
                <a:schemeClr val="dk1"/>
              </a:solidFill>
            </a:endParaRPr>
          </a:p>
          <a:p>
            <a:pPr marL="0" lvl="0" indent="0" algn="l" rtl="0">
              <a:spcBef>
                <a:spcPts val="0"/>
              </a:spcBef>
              <a:spcAft>
                <a:spcPts val="0"/>
              </a:spcAft>
              <a:buNone/>
            </a:pPr>
            <a:r>
              <a:rPr lang="en-GB"/>
              <a:t>A company collects daily sales data from multiple branches. After extracting the data and transforming it (cleaning, formatting), it needs to be </a:t>
            </a:r>
            <a:r>
              <a:rPr lang="en-GB" b="1"/>
              <a:t>loaded</a:t>
            </a:r>
            <a:r>
              <a:rPr lang="en-GB"/>
              <a:t> into a centralized “database” for reporting.</a:t>
            </a:r>
            <a:endParaRPr lang="en-GB"/>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1370650" y="53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Back to the lifecycle: </a:t>
            </a:r>
            <a:r>
              <a:rPr lang="en-GB">
                <a:solidFill>
                  <a:srgbClr val="FF0000"/>
                </a:solidFill>
              </a:rPr>
              <a:t>Storage</a:t>
            </a:r>
            <a:endParaRPr>
              <a:solidFill>
                <a:srgbClr val="FF0000"/>
              </a:solidFill>
            </a:endParaRPr>
          </a:p>
        </p:txBody>
      </p:sp>
      <p:pic>
        <p:nvPicPr>
          <p:cNvPr id="235" name="Google Shape;235;p40"/>
          <p:cNvPicPr preferRelativeResize="0"/>
          <p:nvPr/>
        </p:nvPicPr>
        <p:blipFill>
          <a:blip r:embed="rId1"/>
          <a:stretch>
            <a:fillRect/>
          </a:stretch>
        </p:blipFill>
        <p:spPr>
          <a:xfrm>
            <a:off x="1534075" y="1519700"/>
            <a:ext cx="5715000" cy="2886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1318000" y="497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Storage</a:t>
            </a:r>
            <a:endParaRPr lang="en-GB"/>
          </a:p>
        </p:txBody>
      </p:sp>
      <p:sp>
        <p:nvSpPr>
          <p:cNvPr id="241" name="Google Shape;241;p41"/>
          <p:cNvSpPr txBox="1"/>
          <p:nvPr>
            <p:ph type="body" idx="1"/>
          </p:nvPr>
        </p:nvSpPr>
        <p:spPr>
          <a:xfrm>
            <a:off x="311700" y="14550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Storage is the cornerstone of the data engineering lifecycle and underlies its major stages—ingestion, transformation, and serving. Data gets stored many times as it moves through the lifecycle. To paraphrase an old saying, it’s storage all the way down.</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1294575" y="5714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Data?</a:t>
            </a:r>
            <a:endParaRPr lang="en-GB"/>
          </a:p>
        </p:txBody>
      </p:sp>
      <p:sp>
        <p:nvSpPr>
          <p:cNvPr id="72" name="Google Shape;72;p15"/>
          <p:cNvSpPr txBox="1"/>
          <p:nvPr>
            <p:ph type="body" idx="1"/>
          </p:nvPr>
        </p:nvSpPr>
        <p:spPr>
          <a:xfrm>
            <a:off x="268525" y="1574000"/>
            <a:ext cx="4782000" cy="3620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
            </a:r>
            <a:r>
              <a:rPr lang="en-GB"/>
              <a:t>ata is a collection of facts, information, and statistics and this can be in various forms such as numbers, text, sound, images, or any other format.</a:t>
            </a:r>
            <a:endParaRPr lang="en-GB"/>
          </a:p>
        </p:txBody>
      </p:sp>
      <p:pic>
        <p:nvPicPr>
          <p:cNvPr id="73" name="Google Shape;73;p15"/>
          <p:cNvPicPr preferRelativeResize="0"/>
          <p:nvPr/>
        </p:nvPicPr>
        <p:blipFill>
          <a:blip r:embed="rId1"/>
          <a:stretch>
            <a:fillRect/>
          </a:stretch>
        </p:blipFill>
        <p:spPr>
          <a:xfrm>
            <a:off x="5267625" y="1614925"/>
            <a:ext cx="3429000" cy="2381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1396975" y="4620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Storage Components </a:t>
            </a:r>
            <a:endParaRPr lang="en-GB"/>
          </a:p>
        </p:txBody>
      </p:sp>
      <p:pic>
        <p:nvPicPr>
          <p:cNvPr id="247" name="Google Shape;247;p42"/>
          <p:cNvPicPr preferRelativeResize="0"/>
          <p:nvPr/>
        </p:nvPicPr>
        <p:blipFill>
          <a:blip r:embed="rId1"/>
          <a:stretch>
            <a:fillRect/>
          </a:stretch>
        </p:blipFill>
        <p:spPr>
          <a:xfrm>
            <a:off x="2820475" y="1087300"/>
            <a:ext cx="2748300" cy="3751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51" name="Shape 251"/>
        <p:cNvGrpSpPr/>
        <p:nvPr/>
      </p:nvGrpSpPr>
      <p:grpSpPr>
        <a:xfrm>
          <a:off x="0" y="0"/>
          <a:ext cx="0" cy="0"/>
          <a:chOff x="0" y="0"/>
          <a:chExt cx="0" cy="0"/>
        </a:xfrm>
      </p:grpSpPr>
      <p:sp>
        <p:nvSpPr>
          <p:cNvPr id="252" name="Google Shape;252;p43"/>
          <p:cNvSpPr txBox="1"/>
          <p:nvPr>
            <p:ph type="title"/>
          </p:nvPr>
        </p:nvSpPr>
        <p:spPr>
          <a:xfrm>
            <a:off x="1482450" y="517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Different</a:t>
            </a:r>
            <a:r>
              <a:rPr lang="en-GB"/>
              <a:t> Types of Storage </a:t>
            </a:r>
            <a:endParaRPr lang="en-GB"/>
          </a:p>
        </p:txBody>
      </p:sp>
      <p:pic>
        <p:nvPicPr>
          <p:cNvPr id="253" name="Google Shape;253;p43"/>
          <p:cNvPicPr preferRelativeResize="0"/>
          <p:nvPr/>
        </p:nvPicPr>
        <p:blipFill>
          <a:blip r:embed="rId1"/>
          <a:stretch>
            <a:fillRect/>
          </a:stretch>
        </p:blipFill>
        <p:spPr>
          <a:xfrm>
            <a:off x="1518100" y="1152475"/>
            <a:ext cx="5564099" cy="376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57" name="Shape 257"/>
        <p:cNvGrpSpPr/>
        <p:nvPr/>
      </p:nvGrpSpPr>
      <p:grpSpPr>
        <a:xfrm>
          <a:off x="0" y="0"/>
          <a:ext cx="0" cy="0"/>
          <a:chOff x="0" y="0"/>
          <a:chExt cx="0" cy="0"/>
        </a:xfrm>
      </p:grpSpPr>
      <p:sp>
        <p:nvSpPr>
          <p:cNvPr id="258" name="Google Shape;258;p44"/>
          <p:cNvSpPr txBox="1"/>
          <p:nvPr>
            <p:ph type="title"/>
          </p:nvPr>
        </p:nvSpPr>
        <p:spPr>
          <a:xfrm>
            <a:off x="1357500" y="4910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Engineering Storage Abstractions</a:t>
            </a:r>
            <a:endParaRPr lang="en-GB"/>
          </a:p>
          <a:p>
            <a:pPr marL="0" lvl="0" indent="0" algn="l" rtl="0">
              <a:spcBef>
                <a:spcPts val="0"/>
              </a:spcBef>
              <a:spcAft>
                <a:spcPts val="0"/>
              </a:spcAft>
              <a:buNone/>
            </a:pPr>
          </a:p>
        </p:txBody>
      </p:sp>
      <p:sp>
        <p:nvSpPr>
          <p:cNvPr id="259" name="Google Shape;259;p44"/>
          <p:cNvSpPr txBox="1"/>
          <p:nvPr>
            <p:ph type="body" idx="1"/>
          </p:nvPr>
        </p:nvSpPr>
        <p:spPr>
          <a:xfrm>
            <a:off x="311700" y="1164750"/>
            <a:ext cx="76077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Data warehouses</a:t>
            </a:r>
            <a:endParaRPr lang="en-GB"/>
          </a:p>
          <a:p>
            <a:pPr marL="457200" lvl="0" indent="-342900" algn="l" rtl="0">
              <a:spcBef>
                <a:spcPts val="0"/>
              </a:spcBef>
              <a:spcAft>
                <a:spcPts val="0"/>
              </a:spcAft>
              <a:buSzPts val="1800"/>
              <a:buChar char="●"/>
            </a:pPr>
            <a:r>
              <a:rPr lang="en-GB"/>
              <a:t>Data lakes</a:t>
            </a:r>
            <a:endParaRPr lang="en-GB"/>
          </a:p>
          <a:p>
            <a:pPr marL="457200" lvl="0" indent="-342900" algn="l" rtl="0">
              <a:spcBef>
                <a:spcPts val="0"/>
              </a:spcBef>
              <a:spcAft>
                <a:spcPts val="0"/>
              </a:spcAft>
              <a:buSzPts val="1800"/>
              <a:buChar char="●"/>
            </a:pPr>
            <a:r>
              <a:rPr lang="en-GB"/>
              <a:t>Data </a:t>
            </a:r>
            <a:r>
              <a:rPr lang="en-GB"/>
              <a:t>lakehouses</a:t>
            </a:r>
            <a:endParaRPr lang="en-GB"/>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63" name="Shape 263"/>
        <p:cNvGrpSpPr/>
        <p:nvPr/>
      </p:nvGrpSpPr>
      <p:grpSpPr>
        <a:xfrm>
          <a:off x="0" y="0"/>
          <a:ext cx="0" cy="0"/>
          <a:chOff x="0" y="0"/>
          <a:chExt cx="0" cy="0"/>
        </a:xfrm>
      </p:grpSpPr>
      <p:sp>
        <p:nvSpPr>
          <p:cNvPr id="264" name="Google Shape;264;p45"/>
          <p:cNvSpPr txBox="1"/>
          <p:nvPr>
            <p:ph type="title"/>
          </p:nvPr>
        </p:nvSpPr>
        <p:spPr>
          <a:xfrm>
            <a:off x="1304875" y="5305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Comparison </a:t>
            </a:r>
            <a:endParaRPr lang="en-GB"/>
          </a:p>
        </p:txBody>
      </p:sp>
      <p:graphicFrame>
        <p:nvGraphicFramePr>
          <p:cNvPr id="265" name="Google Shape;265;p45"/>
          <p:cNvGraphicFramePr/>
          <p:nvPr/>
        </p:nvGraphicFramePr>
        <p:xfrm>
          <a:off x="842175" y="1595775"/>
          <a:ext cx="7239000" cy="3000000"/>
        </p:xfrm>
        <a:graphic>
          <a:graphicData uri="http://schemas.openxmlformats.org/drawingml/2006/table">
            <a:tbl>
              <a:tblPr>
                <a:noFill/>
                <a:tableStyleId>{B20BB4AF-75C3-42DF-A90D-46B546C0E2D7}</a:tableStyleId>
              </a:tblPr>
              <a:tblGrid>
                <a:gridCol w="1809750"/>
                <a:gridCol w="1809750"/>
                <a:gridCol w="1809750"/>
                <a:gridCol w="1809750"/>
              </a:tblGrid>
              <a:tr h="381000">
                <a:tc>
                  <a:txBody>
                    <a:bodyPr/>
                    <a:lstStyle/>
                    <a:p>
                      <a:pPr marL="0" lvl="0" indent="0" algn="ctr" rtl="0">
                        <a:lnSpc>
                          <a:spcPct val="115000"/>
                        </a:lnSpc>
                        <a:spcBef>
                          <a:spcPts val="0"/>
                        </a:spcBef>
                        <a:spcAft>
                          <a:spcPts val="0"/>
                        </a:spcAft>
                        <a:buNone/>
                      </a:pPr>
                      <a:r>
                        <a:rPr lang="en-GB" sz="1100" b="1"/>
                        <a:t>Feature</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b="1"/>
                        <a:t>Data Warehouse</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b="1"/>
                        <a:t>Data Lake</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100" b="1"/>
                        <a:t>Data Lakehouse</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sz="1100" b="1"/>
                        <a:t>Data Types</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Structured data only</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Structured, semi-structured, unstructured</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Structured, semi-structured, unstructured</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sz="1100" b="1"/>
                        <a:t>Storage Cost</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High (optimized for structured data)</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Low (scalable for large volumes)</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Moderate (balances cost &amp; performance)</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381000">
                <a:tc>
                  <a:txBody>
                    <a:bodyPr/>
                    <a:lstStyle/>
                    <a:p>
                      <a:pPr marL="0" lvl="0" indent="0" algn="l" rtl="0">
                        <a:spcBef>
                          <a:spcPts val="0"/>
                        </a:spcBef>
                        <a:spcAft>
                          <a:spcPts val="0"/>
                        </a:spcAft>
                        <a:buNone/>
                      </a:pPr>
                      <a:r>
                        <a:rPr lang="en-GB" sz="1100" b="1"/>
                        <a:t>Performance</a:t>
                      </a:r>
                      <a:endParaRPr sz="11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Fast for structured queries</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Slower without optimization</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a:t>Optimized for both structured &amp; unstructured data</a:t>
                      </a:r>
                      <a:endParaRPr lang="en-GB"/>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69" name="Shape 269"/>
        <p:cNvGrpSpPr/>
        <p:nvPr/>
      </p:nvGrpSpPr>
      <p:grpSpPr>
        <a:xfrm>
          <a:off x="0" y="0"/>
          <a:ext cx="0" cy="0"/>
          <a:chOff x="0" y="0"/>
          <a:chExt cx="0" cy="0"/>
        </a:xfrm>
      </p:grpSpPr>
      <p:sp>
        <p:nvSpPr>
          <p:cNvPr id="270" name="Google Shape;270;p46"/>
          <p:cNvSpPr txBox="1"/>
          <p:nvPr>
            <p:ph type="title"/>
          </p:nvPr>
        </p:nvSpPr>
        <p:spPr>
          <a:xfrm>
            <a:off x="1331200" y="5173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Uber use-case</a:t>
            </a:r>
            <a:endParaRPr lang="en-GB"/>
          </a:p>
          <a:p>
            <a:pPr marL="0" lvl="0" indent="0" algn="l" rtl="0">
              <a:spcBef>
                <a:spcPts val="0"/>
              </a:spcBef>
              <a:spcAft>
                <a:spcPts val="0"/>
              </a:spcAft>
              <a:buNone/>
            </a:pPr>
          </a:p>
        </p:txBody>
      </p:sp>
      <p:pic>
        <p:nvPicPr>
          <p:cNvPr id="271" name="Google Shape;271;p46"/>
          <p:cNvPicPr preferRelativeResize="0"/>
          <p:nvPr/>
        </p:nvPicPr>
        <p:blipFill>
          <a:blip r:embed="rId1"/>
          <a:stretch>
            <a:fillRect/>
          </a:stretch>
        </p:blipFill>
        <p:spPr>
          <a:xfrm>
            <a:off x="2487000" y="1575288"/>
            <a:ext cx="3538924" cy="19929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pic>
        <p:nvPicPr>
          <p:cNvPr id="276" name="Google Shape;276;p47" title="uber.drawio.png"/>
          <p:cNvPicPr preferRelativeResize="0"/>
          <p:nvPr/>
        </p:nvPicPr>
        <p:blipFill>
          <a:blip r:embed="rId1"/>
          <a:stretch>
            <a:fillRect/>
          </a:stretch>
        </p:blipFill>
        <p:spPr>
          <a:xfrm>
            <a:off x="294640" y="2311565"/>
            <a:ext cx="9144001" cy="952847"/>
          </a:xfrm>
          <a:prstGeom prst="rect">
            <a:avLst/>
          </a:prstGeom>
          <a:noFill/>
          <a:ln>
            <a:noFill/>
          </a:ln>
        </p:spPr>
      </p:pic>
      <p:sp>
        <p:nvSpPr>
          <p:cNvPr id="277" name="Google Shape;277;p47"/>
          <p:cNvSpPr txBox="1"/>
          <p:nvPr>
            <p:ph type="title"/>
          </p:nvPr>
        </p:nvSpPr>
        <p:spPr>
          <a:xfrm>
            <a:off x="1235500" y="5389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Uber </a:t>
            </a:r>
            <a:r>
              <a:rPr lang="en-GB"/>
              <a:t>Abstracted</a:t>
            </a:r>
            <a:r>
              <a:rPr lang="en-GB"/>
              <a:t> Data Pipeline Flow</a:t>
            </a:r>
            <a:endParaRPr lang="en-GB"/>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86" name="Shape 286"/>
        <p:cNvGrpSpPr/>
        <p:nvPr/>
      </p:nvGrpSpPr>
      <p:grpSpPr>
        <a:xfrm>
          <a:off x="0" y="0"/>
          <a:ext cx="0" cy="0"/>
          <a:chOff x="0" y="0"/>
          <a:chExt cx="0" cy="0"/>
        </a:xfrm>
      </p:grpSpPr>
      <p:sp>
        <p:nvSpPr>
          <p:cNvPr id="287" name="Google Shape;287;p49"/>
          <p:cNvSpPr txBox="1"/>
          <p:nvPr>
            <p:ph type="title"/>
          </p:nvPr>
        </p:nvSpPr>
        <p:spPr>
          <a:xfrm>
            <a:off x="1469325" y="5042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Technology &amp; Tools Used in the Course</a:t>
            </a:r>
            <a:endParaRPr lang="en-GB"/>
          </a:p>
        </p:txBody>
      </p:sp>
      <p:sp>
        <p:nvSpPr>
          <p:cNvPr id="288" name="Google Shape;288;p49"/>
          <p:cNvSpPr txBox="1"/>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Programming: Python</a:t>
            </a:r>
            <a:endParaRPr lang="en-GB"/>
          </a:p>
          <a:p>
            <a:pPr marL="0" lvl="0" indent="0" algn="l" rtl="0">
              <a:spcBef>
                <a:spcPts val="0"/>
              </a:spcBef>
              <a:spcAft>
                <a:spcPts val="0"/>
              </a:spcAft>
              <a:buNone/>
            </a:pPr>
            <a:r>
              <a:rPr lang="en-GB"/>
              <a:t>Cloud: Microsoft Azure</a:t>
            </a:r>
            <a:endParaRPr lang="en-GB"/>
          </a:p>
          <a:p>
            <a:pPr marL="0" lvl="0" indent="0" algn="l" rtl="0">
              <a:spcBef>
                <a:spcPts val="0"/>
              </a:spcBef>
              <a:spcAft>
                <a:spcPts val="0"/>
              </a:spcAft>
              <a:buNone/>
            </a:pPr>
            <a:r>
              <a:rPr lang="en-GB"/>
              <a:t>Storage Tools: MySQL/PostgreSQL</a:t>
            </a:r>
            <a:endParaRPr lang="en-GB"/>
          </a:p>
          <a:p>
            <a:pPr marL="0" lvl="0" indent="0" algn="l" rtl="0">
              <a:spcBef>
                <a:spcPts val="0"/>
              </a:spcBef>
              <a:spcAft>
                <a:spcPts val="0"/>
              </a:spcAft>
              <a:buNone/>
            </a:pPr>
            <a:r>
              <a:rPr lang="en-GB"/>
              <a:t>Querying: SQL</a:t>
            </a:r>
            <a:endParaRPr lang="en-GB"/>
          </a:p>
          <a:p>
            <a:pPr marL="0" lvl="0" indent="0" algn="l" rtl="0">
              <a:spcBef>
                <a:spcPts val="0"/>
              </a:spcBef>
              <a:spcAft>
                <a:spcPts val="0"/>
              </a:spcAft>
              <a:buNone/>
            </a:pPr>
            <a:r>
              <a:rPr lang="en-GB"/>
              <a:t>Processing: Apache Spark, Hadoop.</a:t>
            </a:r>
            <a:endParaRPr lang="en-GB"/>
          </a:p>
          <a:p>
            <a:pPr marL="0" lvl="0" indent="0" algn="l" rtl="0">
              <a:spcBef>
                <a:spcPts val="0"/>
              </a:spcBef>
              <a:spcAft>
                <a:spcPts val="0"/>
              </a:spcAft>
              <a:buNone/>
            </a:pPr>
            <a:r>
              <a:rPr lang="en-GB"/>
              <a:t>Orchestration: Apache Airflow</a:t>
            </a:r>
            <a:endParaRPr lang="en-GB"/>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293" name="Google Shape;293;p50"/>
          <p:cNvSpPr txBox="1"/>
          <p:nvPr>
            <p:ph type="title"/>
          </p:nvPr>
        </p:nvSpPr>
        <p:spPr>
          <a:xfrm>
            <a:off x="249470" y="576050"/>
            <a:ext cx="8520600" cy="8418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GB"/>
              <a:t>Course </a:t>
            </a:r>
            <a:r>
              <a:rPr lang="en-GB"/>
              <a:t>Modules Overview</a:t>
            </a:r>
            <a:endParaRPr lang="en-GB"/>
          </a:p>
          <a:p>
            <a:pPr marL="0" lvl="0" indent="0" algn="ctr" rtl="0">
              <a:spcBef>
                <a:spcPts val="0"/>
              </a:spcBef>
              <a:spcAft>
                <a:spcPts val="0"/>
              </a:spcAft>
              <a:buNone/>
            </a:pPr>
          </a:p>
        </p:txBody>
      </p:sp>
      <p:graphicFrame>
        <p:nvGraphicFramePr>
          <p:cNvPr id="2" name="Table 1"/>
          <p:cNvGraphicFramePr/>
          <p:nvPr/>
        </p:nvGraphicFramePr>
        <p:xfrm>
          <a:off x="2160270" y="1277842"/>
          <a:ext cx="4932680" cy="3448685"/>
        </p:xfrm>
        <a:graphic>
          <a:graphicData uri="http://schemas.openxmlformats.org/drawingml/2006/table">
            <a:tbl>
              <a:tblPr/>
              <a:tblGrid>
                <a:gridCol w="1145540"/>
                <a:gridCol w="3787140"/>
              </a:tblGrid>
              <a:tr h="319405">
                <a:tc>
                  <a:txBody>
                    <a:bodyPr/>
                    <a:p>
                      <a:pPr marL="0" indent="0" algn="ctr">
                        <a:spcBef>
                          <a:spcPct val="0"/>
                        </a:spcBef>
                        <a:spcAft>
                          <a:spcPct val="0"/>
                        </a:spcAft>
                      </a:pPr>
                      <a:r>
                        <a:rPr lang="en-US" altLang="zh-CN" sz="1200" b="1">
                          <a:latin typeface="Arial" panose="020B0604020202020204"/>
                          <a:ea typeface="SimSun" panose="02010600030101010101" pitchFamily="2" charset="-122"/>
                        </a:rPr>
                        <a:t>Module</a:t>
                      </a:r>
                      <a:endParaRPr lang="en-US" altLang="zh-CN" sz="1200" b="1">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solidFill>
                      <a:srgbClr val="F2F2F2"/>
                    </a:solidFill>
                  </a:tcPr>
                </a:tc>
                <a:tc>
                  <a:txBody>
                    <a:bodyPr/>
                    <a:p>
                      <a:pPr marL="0" indent="0" algn="ctr">
                        <a:spcBef>
                          <a:spcPct val="0"/>
                        </a:spcBef>
                        <a:spcAft>
                          <a:spcPct val="0"/>
                        </a:spcAft>
                      </a:pPr>
                      <a:r>
                        <a:rPr lang="en-US" altLang="zh-CN" sz="1200" b="1">
                          <a:latin typeface="Arial" panose="020B0604020202020204"/>
                          <a:ea typeface="SimSun" panose="02010600030101010101" pitchFamily="2" charset="-122"/>
                        </a:rPr>
                        <a:t>Topic</a:t>
                      </a:r>
                      <a:endParaRPr lang="en-US" altLang="zh-CN" sz="1200" b="1">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solidFill>
                      <a:srgbClr val="F2F2F2"/>
                    </a:solidFill>
                  </a:tcPr>
                </a:tc>
              </a:tr>
              <a:tr h="42418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1</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Introduction to Data Engineering</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6350" cap="flat" cmpd="sng">
                      <a:solidFill>
                        <a:srgbClr val="BFBFBF"/>
                      </a:solidFill>
                      <a:prstDash val="solid"/>
                      <a:headEnd type="none" w="med" len="med"/>
                      <a:tailEnd type="none" w="med" len="med"/>
                    </a:lnB>
                    <a:noFill/>
                  </a:tcPr>
                </a:tc>
              </a:tr>
              <a:tr h="26543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2</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Programming Essentials</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42418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3</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SQL &amp; Database Management</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42418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4</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Advanced Python for Data Engineering</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543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5</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Data Pipelines</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4795">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6</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Big Data Processing</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543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7</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Microsoft Azure Data Engineer</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543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8</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Deployment</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4795">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9</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AI for Data Engineers</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6350" cap="flat" cmpd="sng">
                      <a:solidFill>
                        <a:srgbClr val="BFBFBF"/>
                      </a:solidFill>
                      <a:prstDash val="solid"/>
                      <a:headEnd type="none" w="med" len="med"/>
                      <a:tailEnd type="none" w="med" len="med"/>
                    </a:lnB>
                    <a:noFill/>
                  </a:tcPr>
                </a:tc>
              </a:tr>
              <a:tr h="265430">
                <a:tc>
                  <a:txBody>
                    <a:bodyPr/>
                    <a:p>
                      <a:pPr marL="0" indent="0" algn="ctr">
                        <a:spcBef>
                          <a:spcPct val="0"/>
                        </a:spcBef>
                        <a:spcAft>
                          <a:spcPct val="0"/>
                        </a:spcAft>
                      </a:pPr>
                      <a:r>
                        <a:rPr lang="en-US" altLang="zh-CN" sz="1200">
                          <a:latin typeface="Arial" panose="020B0604020202020204"/>
                          <a:ea typeface="SimSun" panose="02010600030101010101" pitchFamily="2" charset="-122"/>
                        </a:rPr>
                        <a:t>Module 10</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200">
                          <a:latin typeface="Arial" panose="020B0604020202020204"/>
                          <a:ea typeface="SimSun" panose="02010600030101010101" pitchFamily="2" charset="-122"/>
                        </a:rPr>
                        <a:t>Capstone Project</a:t>
                      </a:r>
                      <a:endParaRPr lang="en-US" altLang="zh-CN" sz="1200">
                        <a:latin typeface="Arial" panose="020B0604020202020204"/>
                        <a:ea typeface="SimSun" panose="02010600030101010101" pitchFamily="2" charset="-122"/>
                      </a:endParaRPr>
                    </a:p>
                  </a:txBody>
                  <a:tcPr marL="68580" marR="68580" marT="0" marB="0" anchor="ctr" anchorCtr="0">
                    <a:lnL w="19050" cap="flat" cmpd="sng">
                      <a:solidFill>
                        <a:srgbClr val="000008"/>
                      </a:solidFill>
                      <a:prstDash val="solid"/>
                      <a:headEnd type="none" w="med" len="med"/>
                      <a:tailEnd type="none" w="med" len="med"/>
                    </a:lnL>
                    <a:lnR w="19050" cap="flat" cmpd="sng">
                      <a:solidFill>
                        <a:srgbClr val="000008"/>
                      </a:solidFill>
                      <a:prstDash val="solid"/>
                      <a:headEnd type="none" w="med" len="med"/>
                      <a:tailEnd type="none" w="med" len="med"/>
                    </a:lnR>
                    <a:lnT w="6350" cap="flat" cmpd="sng">
                      <a:solidFill>
                        <a:srgbClr val="BFBFBF"/>
                      </a:solidFill>
                      <a:prstDash val="solid"/>
                      <a:headEnd type="none" w="med" len="med"/>
                      <a:tailEnd type="none" w="med" len="med"/>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97" name="Shape 297"/>
        <p:cNvGrpSpPr/>
        <p:nvPr/>
      </p:nvGrpSpPr>
      <p:grpSpPr>
        <a:xfrm>
          <a:off x="0" y="0"/>
          <a:ext cx="0" cy="0"/>
          <a:chOff x="0" y="0"/>
          <a:chExt cx="0" cy="0"/>
        </a:xfrm>
      </p:grpSpPr>
      <p:sp>
        <p:nvSpPr>
          <p:cNvPr id="298" name="Google Shape;298;p51"/>
          <p:cNvSpPr txBox="1"/>
          <p:nvPr>
            <p:ph type="title"/>
          </p:nvPr>
        </p:nvSpPr>
        <p:spPr>
          <a:xfrm>
            <a:off x="311700" y="1106125"/>
            <a:ext cx="8520600" cy="19635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GB"/>
              <a:t>Thank you</a:t>
            </a:r>
            <a:endParaRPr lang="en-GB"/>
          </a:p>
        </p:txBody>
      </p:sp>
      <p:sp>
        <p:nvSpPr>
          <p:cNvPr id="299" name="Google Shape;299;p51"/>
          <p:cNvSpPr txBox="1"/>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312488" y="473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a:t>
            </a:r>
            <a:r>
              <a:rPr lang="en-GB"/>
              <a:t>hat could be the data these companies have?</a:t>
            </a:r>
            <a:endParaRPr lang="en-GB"/>
          </a:p>
        </p:txBody>
      </p:sp>
      <p:sp>
        <p:nvSpPr>
          <p:cNvPr id="79" name="Google Shape;79;p16"/>
          <p:cNvSpPr txBox="1"/>
          <p:nvPr>
            <p:ph type="body" idx="1"/>
          </p:nvPr>
        </p:nvSpPr>
        <p:spPr>
          <a:xfrm>
            <a:off x="311700" y="1727088"/>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Facebook </a:t>
            </a:r>
            <a:endParaRPr lang="en-GB"/>
          </a:p>
          <a:p>
            <a:pPr marL="0" lvl="0" indent="0" algn="l" rtl="0">
              <a:spcBef>
                <a:spcPts val="0"/>
              </a:spcBef>
              <a:spcAft>
                <a:spcPts val="0"/>
              </a:spcAft>
              <a:buNone/>
            </a:pPr>
            <a:r>
              <a:rPr lang="en-GB"/>
              <a:t>Netflix </a:t>
            </a:r>
            <a:endParaRPr lang="en-GB"/>
          </a:p>
          <a:p>
            <a:pPr marL="0" lvl="0" indent="0" algn="l" rtl="0">
              <a:spcBef>
                <a:spcPts val="0"/>
              </a:spcBef>
              <a:spcAft>
                <a:spcPts val="0"/>
              </a:spcAft>
              <a:buNone/>
            </a:pPr>
            <a:r>
              <a:rPr lang="en-GB"/>
              <a:t>Spotify</a:t>
            </a:r>
            <a:endParaRPr lang="en-GB"/>
          </a:p>
          <a:p>
            <a:pPr marL="0" lvl="0" indent="0" algn="l" rtl="0">
              <a:spcBef>
                <a:spcPts val="0"/>
              </a:spcBef>
              <a:spcAft>
                <a:spcPts val="0"/>
              </a:spcAft>
              <a:buNone/>
            </a:pPr>
            <a:r>
              <a:rPr lang="en-GB"/>
              <a:t>Noon</a:t>
            </a:r>
            <a:endParaRPr lang="en-GB"/>
          </a:p>
          <a:p>
            <a:pPr marL="0" lvl="0" indent="0" algn="l" rtl="0">
              <a:spcBef>
                <a:spcPts val="0"/>
              </a:spcBef>
              <a:spcAft>
                <a:spcPts val="0"/>
              </a:spcAft>
              <a:buNone/>
            </a:pPr>
            <a:r>
              <a:rPr lang="en-GB"/>
              <a:t>Banks</a:t>
            </a:r>
            <a:endParaRPr lang="en-GB"/>
          </a:p>
          <a:p>
            <a:pPr marL="0" lvl="0" indent="0" algn="l" rtl="0">
              <a:spcBef>
                <a:spcPts val="0"/>
              </a:spcBef>
              <a:spcAft>
                <a:spcPts val="0"/>
              </a:spcAft>
              <a:buNone/>
            </a:pPr>
            <a:r>
              <a:rPr lang="en-GB"/>
              <a:t>Vodafone </a:t>
            </a:r>
            <a:endParaRPr lang="en-GB"/>
          </a:p>
          <a:p>
            <a:pPr marL="0" lvl="0" indent="0" algn="l" rtl="0">
              <a:spcBef>
                <a:spcPts val="0"/>
              </a:spcBef>
              <a:spcAft>
                <a:spcPts val="0"/>
              </a:spcAft>
              <a:buNone/>
            </a:pPr>
            <a:r>
              <a:rPr lang="en-GB"/>
              <a:t>Any seller company</a:t>
            </a:r>
            <a:endParaRPr lang="en-GB"/>
          </a:p>
          <a:p>
            <a:pPr marL="0" lvl="0" indent="0" algn="l" rtl="0">
              <a:spcBef>
                <a:spcPts val="0"/>
              </a:spcBef>
              <a:spcAft>
                <a:spcPts val="0"/>
              </a:spcAft>
              <a:buNone/>
            </a:pPr>
          </a:p>
        </p:txBody>
      </p:sp>
      <p:pic>
        <p:nvPicPr>
          <p:cNvPr id="80" name="Google Shape;80;p16"/>
          <p:cNvPicPr preferRelativeResize="0"/>
          <p:nvPr/>
        </p:nvPicPr>
        <p:blipFill>
          <a:blip r:embed="rId1"/>
          <a:stretch>
            <a:fillRect/>
          </a:stretch>
        </p:blipFill>
        <p:spPr>
          <a:xfrm>
            <a:off x="2177275" y="1897963"/>
            <a:ext cx="1347574" cy="1347574"/>
          </a:xfrm>
          <a:prstGeom prst="rect">
            <a:avLst/>
          </a:prstGeom>
          <a:noFill/>
          <a:ln>
            <a:noFill/>
          </a:ln>
        </p:spPr>
      </p:pic>
      <p:pic>
        <p:nvPicPr>
          <p:cNvPr id="81" name="Google Shape;81;p16"/>
          <p:cNvPicPr preferRelativeResize="0"/>
          <p:nvPr/>
        </p:nvPicPr>
        <p:blipFill>
          <a:blip r:embed="rId2"/>
          <a:stretch>
            <a:fillRect/>
          </a:stretch>
        </p:blipFill>
        <p:spPr>
          <a:xfrm>
            <a:off x="3524850" y="2516249"/>
            <a:ext cx="1725424" cy="1725424"/>
          </a:xfrm>
          <a:prstGeom prst="rect">
            <a:avLst/>
          </a:prstGeom>
          <a:noFill/>
          <a:ln>
            <a:noFill/>
          </a:ln>
        </p:spPr>
      </p:pic>
      <p:pic>
        <p:nvPicPr>
          <p:cNvPr id="82" name="Google Shape;82;p16"/>
          <p:cNvPicPr preferRelativeResize="0"/>
          <p:nvPr/>
        </p:nvPicPr>
        <p:blipFill>
          <a:blip r:embed="rId3"/>
          <a:stretch>
            <a:fillRect/>
          </a:stretch>
        </p:blipFill>
        <p:spPr>
          <a:xfrm>
            <a:off x="3524838" y="4058600"/>
            <a:ext cx="1159075" cy="1159075"/>
          </a:xfrm>
          <a:prstGeom prst="rect">
            <a:avLst/>
          </a:prstGeom>
          <a:noFill/>
          <a:ln>
            <a:noFill/>
          </a:ln>
        </p:spPr>
      </p:pic>
      <p:pic>
        <p:nvPicPr>
          <p:cNvPr id="83" name="Google Shape;83;p16"/>
          <p:cNvPicPr preferRelativeResize="0"/>
          <p:nvPr/>
        </p:nvPicPr>
        <p:blipFill>
          <a:blip r:embed="rId4"/>
          <a:stretch>
            <a:fillRect/>
          </a:stretch>
        </p:blipFill>
        <p:spPr>
          <a:xfrm>
            <a:off x="5437400" y="3216225"/>
            <a:ext cx="2830375" cy="1678249"/>
          </a:xfrm>
          <a:prstGeom prst="rect">
            <a:avLst/>
          </a:prstGeom>
          <a:noFill/>
          <a:ln>
            <a:noFill/>
          </a:ln>
        </p:spPr>
      </p:pic>
      <p:pic>
        <p:nvPicPr>
          <p:cNvPr id="84" name="Google Shape;84;p16"/>
          <p:cNvPicPr preferRelativeResize="0"/>
          <p:nvPr/>
        </p:nvPicPr>
        <p:blipFill>
          <a:blip r:embed="rId5"/>
          <a:stretch>
            <a:fillRect/>
          </a:stretch>
        </p:blipFill>
        <p:spPr>
          <a:xfrm>
            <a:off x="5355650" y="1490797"/>
            <a:ext cx="1725426" cy="1725426"/>
          </a:xfrm>
          <a:prstGeom prst="rect">
            <a:avLst/>
          </a:prstGeom>
          <a:noFill/>
          <a:ln>
            <a:noFill/>
          </a:ln>
        </p:spPr>
      </p:pic>
      <p:pic>
        <p:nvPicPr>
          <p:cNvPr id="85" name="Google Shape;85;p16"/>
          <p:cNvPicPr preferRelativeResize="0"/>
          <p:nvPr/>
        </p:nvPicPr>
        <p:blipFill rotWithShape="1">
          <a:blip r:embed="rId6"/>
          <a:srcRect l="4540" r="-4540"/>
          <a:stretch>
            <a:fillRect/>
          </a:stretch>
        </p:blipFill>
        <p:spPr>
          <a:xfrm>
            <a:off x="6313700" y="2759250"/>
            <a:ext cx="2461650" cy="654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9" name="Shape 89"/>
        <p:cNvGrpSpPr/>
        <p:nvPr/>
      </p:nvGrpSpPr>
      <p:grpSpPr>
        <a:xfrm>
          <a:off x="0" y="0"/>
          <a:ext cx="0" cy="0"/>
          <a:chOff x="0" y="0"/>
          <a:chExt cx="0" cy="0"/>
        </a:xfrm>
      </p:grpSpPr>
      <p:graphicFrame>
        <p:nvGraphicFramePr>
          <p:cNvPr id="90" name="Google Shape;90;p17"/>
          <p:cNvGraphicFramePr/>
          <p:nvPr/>
        </p:nvGraphicFramePr>
        <p:xfrm>
          <a:off x="2460200" y="271075"/>
          <a:ext cx="3777550" cy="4843975"/>
        </p:xfrm>
        <a:graphic>
          <a:graphicData uri="http://schemas.openxmlformats.org/drawingml/2006/table">
            <a:tbl>
              <a:tblPr>
                <a:noFill/>
                <a:tableStyleId>{B20BB4AF-75C3-42DF-A90D-46B546C0E2D7}</a:tableStyleId>
              </a:tblPr>
              <a:tblGrid>
                <a:gridCol w="1888775"/>
                <a:gridCol w="1888775"/>
              </a:tblGrid>
              <a:tr h="324675">
                <a:tc>
                  <a:txBody>
                    <a:bodyPr/>
                    <a:lstStyle/>
                    <a:p>
                      <a:pPr marL="0" lvl="0" indent="0" algn="ctr" rtl="0">
                        <a:lnSpc>
                          <a:spcPct val="115000"/>
                        </a:lnSpc>
                        <a:spcBef>
                          <a:spcPts val="0"/>
                        </a:spcBef>
                        <a:spcAft>
                          <a:spcPts val="0"/>
                        </a:spcAft>
                        <a:buNone/>
                      </a:pPr>
                      <a:r>
                        <a:rPr lang="en-GB" sz="1000" b="1">
                          <a:solidFill>
                            <a:schemeClr val="accent1"/>
                          </a:solidFill>
                        </a:rPr>
                        <a:t>Company</a:t>
                      </a:r>
                      <a:endParaRPr sz="1000" b="1">
                        <a:solidFill>
                          <a:schemeClr val="accen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GB" sz="1000" b="1">
                          <a:solidFill>
                            <a:schemeClr val="accent1"/>
                          </a:solidFill>
                        </a:rPr>
                        <a:t>Types of Data Collected</a:t>
                      </a:r>
                      <a:endParaRPr sz="1000" b="1">
                        <a:solidFill>
                          <a:schemeClr val="accent1"/>
                        </a:solidFill>
                      </a:endParaRPr>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593450">
                <a:tc>
                  <a:txBody>
                    <a:bodyPr/>
                    <a:lstStyle/>
                    <a:p>
                      <a:pPr marL="0" lvl="0" indent="0" algn="l" rtl="0">
                        <a:spcBef>
                          <a:spcPts val="0"/>
                        </a:spcBef>
                        <a:spcAft>
                          <a:spcPts val="0"/>
                        </a:spcAft>
                        <a:buNone/>
                      </a:pPr>
                      <a:r>
                        <a:rPr lang="en-GB" sz="800" b="1"/>
                        <a:t>Facebook (Meta)</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User profiles, posts, likes, friends, ads, time spent.</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749650">
                <a:tc>
                  <a:txBody>
                    <a:bodyPr/>
                    <a:lstStyle/>
                    <a:p>
                      <a:pPr marL="0" lvl="0" indent="0" algn="l" rtl="0">
                        <a:spcBef>
                          <a:spcPts val="0"/>
                        </a:spcBef>
                        <a:spcAft>
                          <a:spcPts val="0"/>
                        </a:spcAft>
                        <a:buNone/>
                      </a:pPr>
                      <a:r>
                        <a:rPr lang="en-GB" sz="800" b="1"/>
                        <a:t>Netflix</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Watch history, preferences, device used, search history, ratings.</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619825">
                <a:tc>
                  <a:txBody>
                    <a:bodyPr/>
                    <a:lstStyle/>
                    <a:p>
                      <a:pPr marL="0" lvl="0" indent="0" algn="l" rtl="0">
                        <a:spcBef>
                          <a:spcPts val="0"/>
                        </a:spcBef>
                        <a:spcAft>
                          <a:spcPts val="0"/>
                        </a:spcAft>
                        <a:buNone/>
                      </a:pPr>
                      <a:r>
                        <a:rPr lang="en-GB" sz="800" b="1"/>
                        <a:t>Spotify</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Songs played, playlists, skips, search history, ads, subscriptions.</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593450">
                <a:tc>
                  <a:txBody>
                    <a:bodyPr/>
                    <a:lstStyle/>
                    <a:p>
                      <a:pPr marL="0" lvl="0" indent="0" algn="l" rtl="0">
                        <a:spcBef>
                          <a:spcPts val="0"/>
                        </a:spcBef>
                        <a:spcAft>
                          <a:spcPts val="0"/>
                        </a:spcAft>
                        <a:buNone/>
                      </a:pPr>
                      <a:r>
                        <a:rPr lang="en-GB" sz="800" b="1"/>
                        <a:t>Noon (E-commerce)</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Browsing &amp; purchase history, cart activity, payment, reviews.</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749650">
                <a:tc>
                  <a:txBody>
                    <a:bodyPr/>
                    <a:lstStyle/>
                    <a:p>
                      <a:pPr marL="0" lvl="0" indent="0" algn="l" rtl="0">
                        <a:spcBef>
                          <a:spcPts val="0"/>
                        </a:spcBef>
                        <a:spcAft>
                          <a:spcPts val="0"/>
                        </a:spcAft>
                        <a:buNone/>
                      </a:pPr>
                      <a:r>
                        <a:rPr lang="en-GB" sz="800" b="1"/>
                        <a:t>Banks</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Transactions, loans, card usage, fraud detection, customer support.</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593450">
                <a:tc>
                  <a:txBody>
                    <a:bodyPr/>
                    <a:lstStyle/>
                    <a:p>
                      <a:pPr marL="0" lvl="0" indent="0" algn="l" rtl="0">
                        <a:spcBef>
                          <a:spcPts val="0"/>
                        </a:spcBef>
                        <a:spcAft>
                          <a:spcPts val="0"/>
                        </a:spcAft>
                        <a:buNone/>
                      </a:pPr>
                      <a:r>
                        <a:rPr lang="en-GB" sz="800" b="1"/>
                        <a:t>Seller Companies</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Sales, customer details, payment trends, inventory.</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r h="619825">
                <a:tc>
                  <a:txBody>
                    <a:bodyPr/>
                    <a:lstStyle/>
                    <a:p>
                      <a:pPr marL="0" lvl="0" indent="0" algn="l" rtl="0">
                        <a:spcBef>
                          <a:spcPts val="0"/>
                        </a:spcBef>
                        <a:spcAft>
                          <a:spcPts val="0"/>
                        </a:spcAft>
                        <a:buNone/>
                      </a:pPr>
                      <a:r>
                        <a:rPr lang="en-GB" sz="800" b="1"/>
                        <a:t>Vodafone &amp; Telecom</a:t>
                      </a:r>
                      <a:endParaRPr sz="800" b="1"/>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GB" sz="1000"/>
                        <a:t>Calls, SMS, internet usage, location, billing, customer support.</a:t>
                      </a:r>
                      <a:endParaRPr sz="1000"/>
                    </a:p>
                  </a:txBody>
                  <a:tcPr marL="91425" marR="91425" marT="91425" marB="91425">
                    <a:lnL w="38100" cap="flat" cmpd="sng">
                      <a:solidFill>
                        <a:srgbClr val="9E9E9E"/>
                      </a:solidFill>
                      <a:prstDash val="solid"/>
                      <a:round/>
                      <a:headEnd type="none" w="sm" len="sm"/>
                      <a:tailEnd type="none" w="sm" len="sm"/>
                    </a:lnL>
                    <a:lnR w="38100" cap="flat" cmpd="sng">
                      <a:solidFill>
                        <a:srgbClr val="9E9E9E"/>
                      </a:solidFill>
                      <a:prstDash val="solid"/>
                      <a:round/>
                      <a:headEnd type="none" w="sm" len="sm"/>
                      <a:tailEnd type="none" w="sm" len="sm"/>
                    </a:lnR>
                    <a:lnT w="38100" cap="flat" cmpd="sng">
                      <a:solidFill>
                        <a:srgbClr val="9E9E9E"/>
                      </a:solidFill>
                      <a:prstDash val="solid"/>
                      <a:round/>
                      <a:headEnd type="none" w="sm" len="sm"/>
                      <a:tailEnd type="none" w="sm" len="sm"/>
                    </a:lnT>
                    <a:lnB w="38100" cap="flat" cmpd="sng">
                      <a:solidFill>
                        <a:srgbClr val="9E9E9E"/>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1369275" y="495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Data is the new oil</a:t>
            </a:r>
            <a:endParaRPr lang="en-GB"/>
          </a:p>
        </p:txBody>
      </p:sp>
      <p:pic>
        <p:nvPicPr>
          <p:cNvPr id="96" name="Google Shape;96;p18"/>
          <p:cNvPicPr preferRelativeResize="0"/>
          <p:nvPr/>
        </p:nvPicPr>
        <p:blipFill>
          <a:blip r:embed="rId1"/>
          <a:stretch>
            <a:fillRect/>
          </a:stretch>
        </p:blipFill>
        <p:spPr>
          <a:xfrm>
            <a:off x="1339288" y="1470273"/>
            <a:ext cx="6255724" cy="3522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1347675" y="5385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Why Data is Important?</a:t>
            </a:r>
            <a:endParaRPr lang="en-GB"/>
          </a:p>
        </p:txBody>
      </p:sp>
      <p:sp>
        <p:nvSpPr>
          <p:cNvPr id="102" name="Google Shape;102;p19"/>
          <p:cNvSpPr txBox="1"/>
          <p:nvPr>
            <p:ph type="body" idx="1"/>
          </p:nvPr>
        </p:nvSpPr>
        <p:spPr>
          <a:xfrm>
            <a:off x="311700" y="1411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1) Decision-making</a:t>
            </a:r>
            <a:endParaRPr lang="en-GB"/>
          </a:p>
          <a:p>
            <a:pPr marL="0" lvl="0" indent="0" algn="l" rtl="0">
              <a:spcBef>
                <a:spcPts val="0"/>
              </a:spcBef>
              <a:spcAft>
                <a:spcPts val="0"/>
              </a:spcAft>
              <a:buNone/>
            </a:pPr>
            <a:r>
              <a:rPr lang="en-GB"/>
              <a:t>2) Problem solving</a:t>
            </a:r>
            <a:endParaRPr lang="en-GB"/>
          </a:p>
          <a:p>
            <a:pPr marL="0" lvl="0" indent="0" algn="l" rtl="0">
              <a:spcBef>
                <a:spcPts val="0"/>
              </a:spcBef>
              <a:spcAft>
                <a:spcPts val="0"/>
              </a:spcAft>
              <a:buNone/>
            </a:pPr>
            <a:r>
              <a:rPr lang="en-GB"/>
              <a:t>3) Understanding</a:t>
            </a:r>
            <a:endParaRPr lang="en-GB"/>
          </a:p>
          <a:p>
            <a:pPr marL="0" lvl="0" indent="0" algn="l" rtl="0">
              <a:spcBef>
                <a:spcPts val="0"/>
              </a:spcBef>
              <a:spcAft>
                <a:spcPts val="0"/>
              </a:spcAft>
              <a:buNone/>
            </a:pPr>
            <a:r>
              <a:rPr lang="en-GB"/>
              <a:t>4) Improving processes</a:t>
            </a:r>
            <a:endParaRPr lang="en-GB"/>
          </a:p>
          <a:p>
            <a:pPr marL="0" lvl="0" indent="0" algn="l" rtl="0">
              <a:spcBef>
                <a:spcPts val="0"/>
              </a:spcBef>
              <a:spcAft>
                <a:spcPts val="0"/>
              </a:spcAft>
              <a:buNone/>
            </a:pPr>
            <a:r>
              <a:rPr lang="en-GB"/>
              <a:t>5) Understanding customers</a:t>
            </a:r>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1455600" y="61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What is Data Engineering?</a:t>
            </a:r>
            <a:endParaRPr lang="en-GB"/>
          </a:p>
        </p:txBody>
      </p:sp>
      <p:sp>
        <p:nvSpPr>
          <p:cNvPr id="108" name="Google Shape;108;p20"/>
          <p:cNvSpPr txBox="1"/>
          <p:nvPr>
            <p:ph type="body" idx="1"/>
          </p:nvPr>
        </p:nvSpPr>
        <p:spPr>
          <a:xfrm>
            <a:off x="268525" y="16129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Data engineering is the practice of designing and building systems for the </a:t>
            </a:r>
            <a:r>
              <a:rPr lang="en-GB"/>
              <a:t>aggregation</a:t>
            </a:r>
            <a:r>
              <a:rPr lang="en-GB"/>
              <a:t>, storage and analysis of data at scale. Data engineers empower organizations to get insights in real time from large datasets.</a:t>
            </a:r>
            <a:endParaRPr lang="en-GB"/>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1257350" y="52517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Before AI and Data Science Magic </a:t>
            </a:r>
            <a:endParaRPr lang="en-GB"/>
          </a:p>
        </p:txBody>
      </p:sp>
      <p:sp>
        <p:nvSpPr>
          <p:cNvPr id="114" name="Google Shape;114;p21"/>
          <p:cNvSpPr txBox="1"/>
          <p:nvPr>
            <p:ph type="body" idx="1"/>
          </p:nvPr>
        </p:nvSpPr>
        <p:spPr>
          <a:xfrm>
            <a:off x="271625" y="14786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First you need Data Engineering</a:t>
            </a:r>
            <a:endParaRPr lang="en-GB"/>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C1ABEF9FA9514AB04CE5A174F93AA3" ma:contentTypeVersion="11" ma:contentTypeDescription="Create a new document." ma:contentTypeScope="" ma:versionID="15cd9e5a5372399dd4fe6e759ad2f48f">
  <xsd:schema xmlns:xsd="http://www.w3.org/2001/XMLSchema" xmlns:xs="http://www.w3.org/2001/XMLSchema" xmlns:p="http://schemas.microsoft.com/office/2006/metadata/properties" xmlns:ns2="18a2670f-7d99-4227-9a6f-d317fa1bff74" xmlns:ns3="ea2a692a-8a5c-4ac9-abcb-8ec6cd629489" targetNamespace="http://schemas.microsoft.com/office/2006/metadata/properties" ma:root="true" ma:fieldsID="d94b94444554bb79f1e88182e39ca33c" ns2:_="" ns3:_="">
    <xsd:import namespace="18a2670f-7d99-4227-9a6f-d317fa1bff74"/>
    <xsd:import namespace="ea2a692a-8a5c-4ac9-abcb-8ec6cd62948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a2670f-7d99-4227-9a6f-d317fa1bff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b3e194f-0e8c-4526-a92f-53e42d412945"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a2a692a-8a5c-4ac9-abcb-8ec6cd629489"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9bd0be8f-de49-449b-8da9-41d2926dd8a2}" ma:internalName="TaxCatchAll" ma:showField="CatchAllData" ma:web="ea2a692a-8a5c-4ac9-abcb-8ec6cd62948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8a2670f-7d99-4227-9a6f-d317fa1bff74">
      <Terms xmlns="http://schemas.microsoft.com/office/infopath/2007/PartnerControls"/>
    </lcf76f155ced4ddcb4097134ff3c332f>
    <TaxCatchAll xmlns="ea2a692a-8a5c-4ac9-abcb-8ec6cd629489" xsi:nil="true"/>
  </documentManagement>
</p:properties>
</file>

<file path=customXml/itemProps1.xml><?xml version="1.0" encoding="utf-8"?>
<ds:datastoreItem xmlns:ds="http://schemas.openxmlformats.org/officeDocument/2006/customXml" ds:itemID="{52FEBDBF-9CD9-4E5F-94A8-4E2D1607A856}"/>
</file>

<file path=customXml/itemProps2.xml><?xml version="1.0" encoding="utf-8"?>
<ds:datastoreItem xmlns:ds="http://schemas.openxmlformats.org/officeDocument/2006/customXml" ds:itemID="{9AB0B798-5FEC-4548-8802-6E3C0F2B1458}"/>
</file>

<file path=customXml/itemProps3.xml><?xml version="1.0" encoding="utf-8"?>
<ds:datastoreItem xmlns:ds="http://schemas.openxmlformats.org/officeDocument/2006/customXml" ds:itemID="{93923D07-FD4C-4CBD-9149-8945D03EE198}"/>
</file>

<file path=docProps/app.xml><?xml version="1.0" encoding="utf-8"?>
<Properties xmlns="http://schemas.openxmlformats.org/officeDocument/2006/extended-properties" xmlns:vt="http://schemas.openxmlformats.org/officeDocument/2006/docPropsVTypes">
  <TotalTime>0</TotalTime>
  <Words>6790</Words>
  <Application>WPS Presentation</Application>
  <PresentationFormat/>
  <Paragraphs>295</Paragraphs>
  <Slides>38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38</vt:i4>
      </vt:variant>
    </vt:vector>
  </HeadingPairs>
  <TitlesOfParts>
    <vt:vector size="45" baseType="lpstr">
      <vt:lpstr>Arial</vt:lpstr>
      <vt:lpstr>SimSun</vt:lpstr>
      <vt:lpstr>Wingdings</vt:lpstr>
      <vt:lpstr>Arial</vt:lpstr>
      <vt:lpstr>Microsoft YaHei</vt:lpstr>
      <vt:lpstr>Arial Unicode MS</vt:lpstr>
      <vt:lpstr>Simple Light</vt:lpstr>
      <vt:lpstr>Introduction to Data Engineering</vt:lpstr>
      <vt:lpstr>Agenda</vt:lpstr>
      <vt:lpstr>What is Data?</vt:lpstr>
      <vt:lpstr>What could be the data these companies have?</vt:lpstr>
      <vt:lpstr>PowerPoint 演示文稿</vt:lpstr>
      <vt:lpstr>Data is the new oil</vt:lpstr>
      <vt:lpstr>Why Data is Important?</vt:lpstr>
      <vt:lpstr>What is Data Engineering?</vt:lpstr>
      <vt:lpstr>Before AI and Data Science Magic </vt:lpstr>
      <vt:lpstr>Data Engineering Lifecycle</vt:lpstr>
      <vt:lpstr>What Does a Data Engineer Do?</vt:lpstr>
      <vt:lpstr>Different Roles</vt:lpstr>
      <vt:lpstr>Different Titles</vt:lpstr>
      <vt:lpstr>PowerPoint 演示文稿</vt:lpstr>
      <vt:lpstr>Data Engineer Closer Job: ETL</vt:lpstr>
      <vt:lpstr>ETL: Extract</vt:lpstr>
      <vt:lpstr>Data Sources have Several Forms</vt:lpstr>
      <vt:lpstr>What is structured data?</vt:lpstr>
      <vt:lpstr>Example of Structured Data</vt:lpstr>
      <vt:lpstr>What is unstructured data?</vt:lpstr>
      <vt:lpstr>Example</vt:lpstr>
      <vt:lpstr>What is semi-structured data?</vt:lpstr>
      <vt:lpstr>Semi-structured Example</vt:lpstr>
      <vt:lpstr>ETL: Transformation</vt:lpstr>
      <vt:lpstr>Example: Raw Data (Before Transformation) Vs. After </vt:lpstr>
      <vt:lpstr>Transformation Steps Taken:</vt:lpstr>
      <vt:lpstr>ETL: Load</vt:lpstr>
      <vt:lpstr>Back to the lifecycle: Storage</vt:lpstr>
      <vt:lpstr>Storage</vt:lpstr>
      <vt:lpstr>Storage Components </vt:lpstr>
      <vt:lpstr>Different Types of Storage </vt:lpstr>
      <vt:lpstr>Data Engineering Storage Abstractions</vt:lpstr>
      <vt:lpstr>Comparison </vt:lpstr>
      <vt:lpstr>Uber use-case</vt:lpstr>
      <vt:lpstr>Uber Abstracted Data Pipeline Flow</vt:lpstr>
      <vt:lpstr>Technology &amp; Tools Used in the Course</vt:lpstr>
      <vt:lpstr>Course Modules Overview</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Engineering</dc:title>
  <dc:creator/>
  <cp:lastModifiedBy>Mohamed Hamed</cp:lastModifiedBy>
  <cp:revision>1</cp:revision>
  <dcterms:created xsi:type="dcterms:W3CDTF">2025-11-28T09:51:14Z</dcterms:created>
  <dcterms:modified xsi:type="dcterms:W3CDTF">2025-11-28T09:51:14Z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6CA783EB2D704F75AE83A5DA0F340250_12</vt:lpwstr>
  </property>
  <property fmtid="{D5CDD505-2E9C-101B-9397-08002B2CF9AE}" pid="3" name="KSOProductBuildVer">
    <vt:lpwstr>1033-12.2.0.23155</vt:lpwstr>
  </property>
  <property fmtid="{D5CDD505-2E9C-101B-9397-08002B2CF9AE}" pid="4" name="ContentTypeId">
    <vt:lpwstr>0x010100BAC1ABEF9FA9514AB04CE5A174F93AA3</vt:lpwstr>
  </property>
</Properties>
</file>